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sldIdLst>
    <p:sldId id="256" r:id="rId2"/>
    <p:sldId id="257" r:id="rId3"/>
    <p:sldId id="281" r:id="rId4"/>
    <p:sldId id="258" r:id="rId5"/>
    <p:sldId id="261" r:id="rId6"/>
    <p:sldId id="264" r:id="rId7"/>
    <p:sldId id="265" r:id="rId8"/>
    <p:sldId id="266" r:id="rId9"/>
    <p:sldId id="267" r:id="rId10"/>
    <p:sldId id="273" r:id="rId11"/>
    <p:sldId id="272" r:id="rId12"/>
    <p:sldId id="274" r:id="rId13"/>
    <p:sldId id="284" r:id="rId14"/>
    <p:sldId id="269" r:id="rId15"/>
    <p:sldId id="270" r:id="rId16"/>
    <p:sldId id="280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stin Hadamuscin" initials="AH" lastIdx="2" clrIdx="0">
    <p:extLst>
      <p:ext uri="{19B8F6BF-5375-455C-9EA6-DF929625EA0E}">
        <p15:presenceInfo xmlns:p15="http://schemas.microsoft.com/office/powerpoint/2012/main" userId="S::hadamul@bgsu.edu::4b4cfb9c-7749-46db-ac4d-e4c2ebb206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DD2"/>
    <a:srgbClr val="E7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FC1B0-0E7F-46BC-A335-B0087893577C}" v="148" dt="2022-04-20T21:35:03.513"/>
    <p1510:client id="{6BA36BB9-B717-4C41-A4F9-476584B6B067}" v="151" dt="2022-04-20T23:47:39.133"/>
    <p1510:client id="{8FF32323-26D1-555B-78BC-921CF9AF627D}" v="224" dt="2022-04-21T01:01:13.656"/>
    <p1510:client id="{97AA0B24-B5E4-2295-AC00-121A17CB0EF6}" v="24" dt="2022-04-20T02:31:04.924"/>
    <p1510:client id="{B5D2A36A-67B6-88CF-C57B-33AE325382A0}" v="65" dt="2022-04-21T17:43:02.907"/>
    <p1510:client id="{CDC19CD4-1C0A-9CA8-7924-56D33DA55E9D}" v="648" dt="2022-04-21T00:30:50.804"/>
    <p1510:client id="{E12B6DE8-4D32-8D84-CA40-6A3BDF6CEEF1}" v="32" dt="2022-04-20T00:31:04.740"/>
    <p1510:client id="{FB1AA9EA-9828-9F36-27A4-ABBB1A0CBB44}" v="356" dt="2022-04-21T21:02:10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79E81B-1AD6-4E05-A8C5-53CDE29846C9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362CE5-7EDB-41DE-A968-B5CAEB93E251}">
      <dgm:prSet/>
      <dgm:spPr/>
      <dgm:t>
        <a:bodyPr/>
        <a:lstStyle/>
        <a:p>
          <a:r>
            <a:rPr lang="en-US"/>
            <a:t>Determine the most important variables for improving average lifespan</a:t>
          </a:r>
        </a:p>
      </dgm:t>
    </dgm:pt>
    <dgm:pt modelId="{FC73DC3D-8A5B-4268-AEE8-EFA650FE3AFB}" type="parTrans" cxnId="{ADEB5197-0902-4EB1-BA21-69DBB5931E3D}">
      <dgm:prSet/>
      <dgm:spPr/>
      <dgm:t>
        <a:bodyPr/>
        <a:lstStyle/>
        <a:p>
          <a:endParaRPr lang="en-US"/>
        </a:p>
      </dgm:t>
    </dgm:pt>
    <dgm:pt modelId="{838CD63F-EE70-4F03-8612-A61DEF6F126F}" type="sibTrans" cxnId="{ADEB5197-0902-4EB1-BA21-69DBB5931E3D}">
      <dgm:prSet/>
      <dgm:spPr/>
      <dgm:t>
        <a:bodyPr/>
        <a:lstStyle/>
        <a:p>
          <a:endParaRPr lang="en-US"/>
        </a:p>
      </dgm:t>
    </dgm:pt>
    <dgm:pt modelId="{175BCD7B-86DF-4E94-B43F-339658A9DEED}">
      <dgm:prSet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Determine</a:t>
          </a:r>
          <a:r>
            <a:rPr lang="en-US"/>
            <a:t> whether there are better ways to </a:t>
          </a:r>
          <a:r>
            <a:rPr lang="en-US">
              <a:latin typeface="Century Gothic" panose="020B0502020202020204"/>
            </a:rPr>
            <a:t>group countries</a:t>
          </a:r>
          <a:r>
            <a:rPr lang="en-US"/>
            <a:t> besides development statues</a:t>
          </a:r>
        </a:p>
      </dgm:t>
    </dgm:pt>
    <dgm:pt modelId="{197652A4-133E-4AC7-BB9C-66A8A75DDA4C}" type="parTrans" cxnId="{455CA1EE-8671-49AC-B82D-948E7CD5D4E8}">
      <dgm:prSet/>
      <dgm:spPr/>
      <dgm:t>
        <a:bodyPr/>
        <a:lstStyle/>
        <a:p>
          <a:endParaRPr lang="en-US"/>
        </a:p>
      </dgm:t>
    </dgm:pt>
    <dgm:pt modelId="{BD91E6DC-5185-43D5-B50B-6257690359DE}" type="sibTrans" cxnId="{455CA1EE-8671-49AC-B82D-948E7CD5D4E8}">
      <dgm:prSet/>
      <dgm:spPr/>
      <dgm:t>
        <a:bodyPr/>
        <a:lstStyle/>
        <a:p>
          <a:endParaRPr lang="en-US"/>
        </a:p>
      </dgm:t>
    </dgm:pt>
    <dgm:pt modelId="{721490DF-63FF-489C-ACEE-47BE7A5450CE}">
      <dgm:prSet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Build a regression model to show the effect a variable can have on healthy life expectancy</a:t>
          </a:r>
          <a:endParaRPr lang="en-US"/>
        </a:p>
      </dgm:t>
    </dgm:pt>
    <dgm:pt modelId="{3F5FC3BA-7A03-4189-9334-2B15D1E6A716}" type="parTrans" cxnId="{3212A2EB-090C-407B-84AB-34A3571982B2}">
      <dgm:prSet/>
      <dgm:spPr/>
      <dgm:t>
        <a:bodyPr/>
        <a:lstStyle/>
        <a:p>
          <a:endParaRPr lang="en-US"/>
        </a:p>
      </dgm:t>
    </dgm:pt>
    <dgm:pt modelId="{1C752AF3-5AF0-42E9-88CF-5B0025BDDAEA}" type="sibTrans" cxnId="{3212A2EB-090C-407B-84AB-34A3571982B2}">
      <dgm:prSet/>
      <dgm:spPr/>
      <dgm:t>
        <a:bodyPr/>
        <a:lstStyle/>
        <a:p>
          <a:endParaRPr lang="en-US"/>
        </a:p>
      </dgm:t>
    </dgm:pt>
    <dgm:pt modelId="{892283A6-0B85-4E3C-ABF3-B5F1C5064599}" type="pres">
      <dgm:prSet presAssocID="{BB79E81B-1AD6-4E05-A8C5-53CDE29846C9}" presName="linear" presStyleCnt="0">
        <dgm:presLayoutVars>
          <dgm:animLvl val="lvl"/>
          <dgm:resizeHandles val="exact"/>
        </dgm:presLayoutVars>
      </dgm:prSet>
      <dgm:spPr/>
    </dgm:pt>
    <dgm:pt modelId="{F1B48AC7-CCBE-4CF8-A97A-4D2A4DC30BD2}" type="pres">
      <dgm:prSet presAssocID="{C3362CE5-7EDB-41DE-A968-B5CAEB93E2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28B91ED-549B-4493-B1AD-4105ABE8C553}" type="pres">
      <dgm:prSet presAssocID="{838CD63F-EE70-4F03-8612-A61DEF6F126F}" presName="spacer" presStyleCnt="0"/>
      <dgm:spPr/>
    </dgm:pt>
    <dgm:pt modelId="{4128798C-7A00-49C3-A414-37C2EAA98DC1}" type="pres">
      <dgm:prSet presAssocID="{175BCD7B-86DF-4E94-B43F-339658A9DE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3ABF922-F7D6-4F34-99D0-9BE33D243A56}" type="pres">
      <dgm:prSet presAssocID="{BD91E6DC-5185-43D5-B50B-6257690359DE}" presName="spacer" presStyleCnt="0"/>
      <dgm:spPr/>
    </dgm:pt>
    <dgm:pt modelId="{05DB3793-0A84-4F83-B8BD-C0C63779A4E6}" type="pres">
      <dgm:prSet presAssocID="{721490DF-63FF-489C-ACEE-47BE7A5450C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B965C16-0410-478A-891B-7D641BE020CE}" type="presOf" srcId="{BB79E81B-1AD6-4E05-A8C5-53CDE29846C9}" destId="{892283A6-0B85-4E3C-ABF3-B5F1C5064599}" srcOrd="0" destOrd="0" presId="urn:microsoft.com/office/officeart/2005/8/layout/vList2"/>
    <dgm:cxn modelId="{ADEB5197-0902-4EB1-BA21-69DBB5931E3D}" srcId="{BB79E81B-1AD6-4E05-A8C5-53CDE29846C9}" destId="{C3362CE5-7EDB-41DE-A968-B5CAEB93E251}" srcOrd="0" destOrd="0" parTransId="{FC73DC3D-8A5B-4268-AEE8-EFA650FE3AFB}" sibTransId="{838CD63F-EE70-4F03-8612-A61DEF6F126F}"/>
    <dgm:cxn modelId="{CAE1F19A-CCA9-405C-B8E0-4304DDBE9236}" type="presOf" srcId="{175BCD7B-86DF-4E94-B43F-339658A9DEED}" destId="{4128798C-7A00-49C3-A414-37C2EAA98DC1}" srcOrd="0" destOrd="0" presId="urn:microsoft.com/office/officeart/2005/8/layout/vList2"/>
    <dgm:cxn modelId="{E23B46BB-4311-48D2-BB2A-E81309C087E9}" type="presOf" srcId="{C3362CE5-7EDB-41DE-A968-B5CAEB93E251}" destId="{F1B48AC7-CCBE-4CF8-A97A-4D2A4DC30BD2}" srcOrd="0" destOrd="0" presId="urn:microsoft.com/office/officeart/2005/8/layout/vList2"/>
    <dgm:cxn modelId="{DCD4F2DA-82C0-4524-8FDC-689897170446}" type="presOf" srcId="{721490DF-63FF-489C-ACEE-47BE7A5450CE}" destId="{05DB3793-0A84-4F83-B8BD-C0C63779A4E6}" srcOrd="0" destOrd="0" presId="urn:microsoft.com/office/officeart/2005/8/layout/vList2"/>
    <dgm:cxn modelId="{3212A2EB-090C-407B-84AB-34A3571982B2}" srcId="{BB79E81B-1AD6-4E05-A8C5-53CDE29846C9}" destId="{721490DF-63FF-489C-ACEE-47BE7A5450CE}" srcOrd="2" destOrd="0" parTransId="{3F5FC3BA-7A03-4189-9334-2B15D1E6A716}" sibTransId="{1C752AF3-5AF0-42E9-88CF-5B0025BDDAEA}"/>
    <dgm:cxn modelId="{455CA1EE-8671-49AC-B82D-948E7CD5D4E8}" srcId="{BB79E81B-1AD6-4E05-A8C5-53CDE29846C9}" destId="{175BCD7B-86DF-4E94-B43F-339658A9DEED}" srcOrd="1" destOrd="0" parTransId="{197652A4-133E-4AC7-BB9C-66A8A75DDA4C}" sibTransId="{BD91E6DC-5185-43D5-B50B-6257690359DE}"/>
    <dgm:cxn modelId="{9A1024F1-45EE-4F31-A9A8-54453EBCDE34}" type="presParOf" srcId="{892283A6-0B85-4E3C-ABF3-B5F1C5064599}" destId="{F1B48AC7-CCBE-4CF8-A97A-4D2A4DC30BD2}" srcOrd="0" destOrd="0" presId="urn:microsoft.com/office/officeart/2005/8/layout/vList2"/>
    <dgm:cxn modelId="{0FF6D267-AD52-4114-985D-82912E5913AF}" type="presParOf" srcId="{892283A6-0B85-4E3C-ABF3-B5F1C5064599}" destId="{428B91ED-549B-4493-B1AD-4105ABE8C553}" srcOrd="1" destOrd="0" presId="urn:microsoft.com/office/officeart/2005/8/layout/vList2"/>
    <dgm:cxn modelId="{9AAB9595-2B0D-4933-B564-A2AC053E590F}" type="presParOf" srcId="{892283A6-0B85-4E3C-ABF3-B5F1C5064599}" destId="{4128798C-7A00-49C3-A414-37C2EAA98DC1}" srcOrd="2" destOrd="0" presId="urn:microsoft.com/office/officeart/2005/8/layout/vList2"/>
    <dgm:cxn modelId="{672A65A6-33A4-4654-9160-B4E7852904D5}" type="presParOf" srcId="{892283A6-0B85-4E3C-ABF3-B5F1C5064599}" destId="{B3ABF922-F7D6-4F34-99D0-9BE33D243A56}" srcOrd="3" destOrd="0" presId="urn:microsoft.com/office/officeart/2005/8/layout/vList2"/>
    <dgm:cxn modelId="{1A970381-C367-4098-B7BE-5A5957B040AC}" type="presParOf" srcId="{892283A6-0B85-4E3C-ABF3-B5F1C5064599}" destId="{05DB3793-0A84-4F83-B8BD-C0C63779A4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AAC5A5-50A4-4726-AF3F-3FD17945BE2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DD08CED-BEE2-4F76-8559-56F8E182BA5A}">
      <dgm:prSet/>
      <dgm:spPr/>
      <dgm:t>
        <a:bodyPr/>
        <a:lstStyle/>
        <a:p>
          <a:pPr rtl="0"/>
          <a:r>
            <a:rPr lang="en-US" b="1"/>
            <a:t>Diptheria</a:t>
          </a:r>
          <a:r>
            <a:rPr lang="en-US" b="1">
              <a:latin typeface="Century Gothic" panose="020B0502020202020204"/>
            </a:rPr>
            <a:t> - </a:t>
          </a:r>
          <a:r>
            <a:rPr lang="en-US"/>
            <a:t>diphtheria tetanus toxoid and pertussis (DTP3) immunization coverage among 1-year-olds (%)</a:t>
          </a:r>
        </a:p>
      </dgm:t>
    </dgm:pt>
    <dgm:pt modelId="{9049B5E0-2AAF-4E01-A3F6-E17117EF755A}" type="parTrans" cxnId="{13CD2E36-3728-44B7-8309-7834A9E868D4}">
      <dgm:prSet/>
      <dgm:spPr/>
      <dgm:t>
        <a:bodyPr/>
        <a:lstStyle/>
        <a:p>
          <a:endParaRPr lang="en-US"/>
        </a:p>
      </dgm:t>
    </dgm:pt>
    <dgm:pt modelId="{98AB8FF8-49AA-4D57-85DF-6E00814DC6F8}" type="sibTrans" cxnId="{13CD2E36-3728-44B7-8309-7834A9E868D4}">
      <dgm:prSet/>
      <dgm:spPr/>
      <dgm:t>
        <a:bodyPr/>
        <a:lstStyle/>
        <a:p>
          <a:endParaRPr lang="en-US"/>
        </a:p>
      </dgm:t>
    </dgm:pt>
    <dgm:pt modelId="{E1BD538C-9D32-4B9B-BDA2-60534E8145C9}">
      <dgm:prSet/>
      <dgm:spPr/>
      <dgm:t>
        <a:bodyPr/>
        <a:lstStyle/>
        <a:p>
          <a:pPr rtl="0"/>
          <a:r>
            <a:rPr lang="en-US" b="1"/>
            <a:t>BMI</a:t>
          </a:r>
          <a:r>
            <a:rPr lang="en-US" b="1">
              <a:latin typeface="Century Gothic" panose="020B0502020202020204"/>
            </a:rPr>
            <a:t> - </a:t>
          </a:r>
          <a:r>
            <a:rPr lang="en-US"/>
            <a:t>Mean body mass index trends among adults, crude (kg/m²)</a:t>
          </a:r>
        </a:p>
      </dgm:t>
    </dgm:pt>
    <dgm:pt modelId="{073781EE-33F4-48C2-9C60-A1DDF2F34828}" type="parTrans" cxnId="{6A39AFB4-564A-4650-8540-54FE070D2C88}">
      <dgm:prSet/>
      <dgm:spPr/>
      <dgm:t>
        <a:bodyPr/>
        <a:lstStyle/>
        <a:p>
          <a:endParaRPr lang="en-US"/>
        </a:p>
      </dgm:t>
    </dgm:pt>
    <dgm:pt modelId="{4DE263DB-A805-411F-8649-B514132AFD2C}" type="sibTrans" cxnId="{6A39AFB4-564A-4650-8540-54FE070D2C88}">
      <dgm:prSet/>
      <dgm:spPr/>
      <dgm:t>
        <a:bodyPr/>
        <a:lstStyle/>
        <a:p>
          <a:endParaRPr lang="en-US"/>
        </a:p>
      </dgm:t>
    </dgm:pt>
    <dgm:pt modelId="{B0FD6F69-E469-4D26-A745-C738AE0D8A07}">
      <dgm:prSet/>
      <dgm:spPr/>
      <dgm:t>
        <a:bodyPr/>
        <a:lstStyle/>
        <a:p>
          <a:pPr rtl="0"/>
          <a:r>
            <a:rPr lang="en-US" b="1"/>
            <a:t>Alcohol</a:t>
          </a:r>
          <a:r>
            <a:rPr lang="en-US" b="1">
              <a:latin typeface="Century Gothic" panose="020B0502020202020204"/>
            </a:rPr>
            <a:t> - </a:t>
          </a:r>
          <a:r>
            <a:rPr lang="en-US"/>
            <a:t>Recorded alcohol consumption (ages 15+) per capita in liters of pure alcohol</a:t>
          </a:r>
        </a:p>
      </dgm:t>
    </dgm:pt>
    <dgm:pt modelId="{3EF20CE8-0009-4D37-806A-97142F55CA2E}" type="parTrans" cxnId="{5FF3AFF9-4485-4384-8CB3-DA00BD5CA975}">
      <dgm:prSet/>
      <dgm:spPr/>
      <dgm:t>
        <a:bodyPr/>
        <a:lstStyle/>
        <a:p>
          <a:endParaRPr lang="en-US"/>
        </a:p>
      </dgm:t>
    </dgm:pt>
    <dgm:pt modelId="{39222853-A9B4-4EAB-8431-404CAD6D5507}" type="sibTrans" cxnId="{5FF3AFF9-4485-4384-8CB3-DA00BD5CA975}">
      <dgm:prSet/>
      <dgm:spPr/>
      <dgm:t>
        <a:bodyPr/>
        <a:lstStyle/>
        <a:p>
          <a:endParaRPr lang="en-US"/>
        </a:p>
      </dgm:t>
    </dgm:pt>
    <dgm:pt modelId="{FB2DC200-2ED1-4A86-81B4-6E7319E52D9C}">
      <dgm:prSet/>
      <dgm:spPr/>
      <dgm:t>
        <a:bodyPr/>
        <a:lstStyle/>
        <a:p>
          <a:pPr rtl="0"/>
          <a:r>
            <a:rPr lang="en-US" b="1"/>
            <a:t>Adult.Mortality</a:t>
          </a:r>
          <a:r>
            <a:rPr lang="en-US" b="1">
              <a:latin typeface="Century Gothic" panose="020B0502020202020204"/>
            </a:rPr>
            <a:t> - </a:t>
          </a:r>
          <a:r>
            <a:rPr lang="en-US" b="0"/>
            <a:t>mortality rate per 1000 people aged 15-60</a:t>
          </a:r>
        </a:p>
      </dgm:t>
    </dgm:pt>
    <dgm:pt modelId="{87631CA5-BAD0-489B-965C-713384253585}" type="parTrans" cxnId="{918EA371-41F6-4030-9D72-D2C35797929F}">
      <dgm:prSet/>
      <dgm:spPr/>
      <dgm:t>
        <a:bodyPr/>
        <a:lstStyle/>
        <a:p>
          <a:endParaRPr lang="en-US"/>
        </a:p>
      </dgm:t>
    </dgm:pt>
    <dgm:pt modelId="{F81D467B-7D8D-4C9A-A0AA-753E520E40EC}" type="sibTrans" cxnId="{918EA371-41F6-4030-9D72-D2C35797929F}">
      <dgm:prSet/>
      <dgm:spPr/>
      <dgm:t>
        <a:bodyPr/>
        <a:lstStyle/>
        <a:p>
          <a:endParaRPr lang="en-US"/>
        </a:p>
      </dgm:t>
    </dgm:pt>
    <dgm:pt modelId="{A28CC11A-FF71-476A-AB61-647D957F8953}">
      <dgm:prSet/>
      <dgm:spPr/>
      <dgm:t>
        <a:bodyPr/>
        <a:lstStyle/>
        <a:p>
          <a:pPr rtl="0"/>
          <a:r>
            <a:rPr lang="en-US" b="1"/>
            <a:t>HepB</a:t>
          </a:r>
          <a:r>
            <a:rPr lang="en-US" b="1">
              <a:latin typeface="Century Gothic" panose="020B0502020202020204"/>
            </a:rPr>
            <a:t> - </a:t>
          </a:r>
          <a:r>
            <a:rPr lang="en-US" b="0"/>
            <a:t>Hepatitis B (HepB3) immunization coverage among 1-year-olds (%)</a:t>
          </a:r>
        </a:p>
      </dgm:t>
    </dgm:pt>
    <dgm:pt modelId="{B295450C-6491-45AF-9FF9-9668FFCB078C}" type="parTrans" cxnId="{3C83B53F-88CE-4770-88D5-FAFC6C413B44}">
      <dgm:prSet/>
      <dgm:spPr/>
      <dgm:t>
        <a:bodyPr/>
        <a:lstStyle/>
        <a:p>
          <a:endParaRPr lang="en-US"/>
        </a:p>
      </dgm:t>
    </dgm:pt>
    <dgm:pt modelId="{92A1C514-4E8C-46E3-AB92-9E66E460B2C5}" type="sibTrans" cxnId="{3C83B53F-88CE-4770-88D5-FAFC6C413B44}">
      <dgm:prSet/>
      <dgm:spPr/>
      <dgm:t>
        <a:bodyPr/>
        <a:lstStyle/>
        <a:p>
          <a:endParaRPr lang="en-US"/>
        </a:p>
      </dgm:t>
    </dgm:pt>
    <dgm:pt modelId="{D8443D88-D85A-4190-9F41-7ACB21405589}">
      <dgm:prSet/>
      <dgm:spPr/>
      <dgm:t>
        <a:bodyPr/>
        <a:lstStyle/>
        <a:p>
          <a:pPr rtl="0"/>
          <a:r>
            <a:rPr lang="en-US" b="1"/>
            <a:t>HIV</a:t>
          </a:r>
          <a:r>
            <a:rPr lang="en-US" b="1">
              <a:latin typeface="Century Gothic" panose="020B0502020202020204"/>
            </a:rPr>
            <a:t> - </a:t>
          </a:r>
          <a:r>
            <a:rPr lang="en-US"/>
            <a:t>deaths per 1000 live births with HIV/AIDS (0-4 years)</a:t>
          </a:r>
        </a:p>
      </dgm:t>
    </dgm:pt>
    <dgm:pt modelId="{DFE89892-B2ED-4A0F-8769-910C90F8F743}" type="parTrans" cxnId="{4EC3EA59-BF0D-4C2F-BA4C-2220C5341BC5}">
      <dgm:prSet/>
      <dgm:spPr/>
      <dgm:t>
        <a:bodyPr/>
        <a:lstStyle/>
        <a:p>
          <a:endParaRPr lang="en-US"/>
        </a:p>
      </dgm:t>
    </dgm:pt>
    <dgm:pt modelId="{0CC5CF8A-5999-4C9D-A512-A5A4376DFA0C}" type="sibTrans" cxnId="{4EC3EA59-BF0D-4C2F-BA4C-2220C5341BC5}">
      <dgm:prSet/>
      <dgm:spPr/>
      <dgm:t>
        <a:bodyPr/>
        <a:lstStyle/>
        <a:p>
          <a:endParaRPr lang="en-US"/>
        </a:p>
      </dgm:t>
    </dgm:pt>
    <dgm:pt modelId="{CB35B1B0-E136-4A73-BDDB-0972827D2C2A}">
      <dgm:prSet/>
      <dgm:spPr/>
      <dgm:t>
        <a:bodyPr/>
        <a:lstStyle/>
        <a:p>
          <a:pPr rtl="0"/>
          <a:r>
            <a:rPr lang="en-US" b="1"/>
            <a:t>infant_mortality</a:t>
          </a:r>
          <a:r>
            <a:rPr lang="en-US" b="1">
              <a:latin typeface="Century Gothic" panose="020B0502020202020204"/>
            </a:rPr>
            <a:t> - </a:t>
          </a:r>
          <a:r>
            <a:rPr lang="en-US" b="0"/>
            <a:t>Infant mortality rate (between birth and 11 months per 1000 live births)</a:t>
          </a:r>
        </a:p>
      </dgm:t>
    </dgm:pt>
    <dgm:pt modelId="{C2022DF0-3B92-40E6-9EA8-3D12A205B071}" type="parTrans" cxnId="{9743F222-4A1D-42D8-928B-4FD58956C696}">
      <dgm:prSet/>
      <dgm:spPr/>
      <dgm:t>
        <a:bodyPr/>
        <a:lstStyle/>
        <a:p>
          <a:endParaRPr lang="en-US"/>
        </a:p>
      </dgm:t>
    </dgm:pt>
    <dgm:pt modelId="{31D2BCE4-DA56-4E82-904D-AC00800990BF}" type="sibTrans" cxnId="{9743F222-4A1D-42D8-928B-4FD58956C696}">
      <dgm:prSet/>
      <dgm:spPr/>
      <dgm:t>
        <a:bodyPr/>
        <a:lstStyle/>
        <a:p>
          <a:endParaRPr lang="en-US"/>
        </a:p>
      </dgm:t>
    </dgm:pt>
    <dgm:pt modelId="{E7A5B95D-9315-4474-9132-1832E40E20D1}">
      <dgm:prSet/>
      <dgm:spPr/>
      <dgm:t>
        <a:bodyPr/>
        <a:lstStyle/>
        <a:p>
          <a:pPr rtl="0"/>
          <a:r>
            <a:rPr lang="en-US" b="1"/>
            <a:t>Percent.expenditure</a:t>
          </a:r>
          <a:r>
            <a:rPr lang="en-US" b="1">
              <a:latin typeface="Century Gothic" panose="020B0502020202020204"/>
            </a:rPr>
            <a:t> - </a:t>
          </a:r>
          <a:r>
            <a:rPr lang="en-US" b="0"/>
            <a:t>Domestic general government health expenditure (GGHE-D)</a:t>
          </a:r>
          <a:r>
            <a:rPr lang="en-US" b="0">
              <a:latin typeface="Century Gothic" panose="020B0502020202020204"/>
            </a:rPr>
            <a:t> </a:t>
          </a:r>
          <a:endParaRPr lang="en-US" b="0"/>
        </a:p>
      </dgm:t>
    </dgm:pt>
    <dgm:pt modelId="{6E452D9B-1069-4913-911A-845E36BE1EDC}" type="parTrans" cxnId="{5C7C31A8-8FAD-456B-80C7-BA97C1F59AC7}">
      <dgm:prSet/>
      <dgm:spPr/>
      <dgm:t>
        <a:bodyPr/>
        <a:lstStyle/>
        <a:p>
          <a:endParaRPr lang="en-US"/>
        </a:p>
      </dgm:t>
    </dgm:pt>
    <dgm:pt modelId="{1220B1E8-BD76-4C88-ABC6-DA171928C392}" type="sibTrans" cxnId="{5C7C31A8-8FAD-456B-80C7-BA97C1F59AC7}">
      <dgm:prSet/>
      <dgm:spPr/>
      <dgm:t>
        <a:bodyPr/>
        <a:lstStyle/>
        <a:p>
          <a:endParaRPr lang="en-US"/>
        </a:p>
      </dgm:t>
    </dgm:pt>
    <dgm:pt modelId="{BBF222E6-4AF0-40D5-9FA9-4A8DB95DE920}">
      <dgm:prSet/>
      <dgm:spPr/>
      <dgm:t>
        <a:bodyPr/>
        <a:lstStyle/>
        <a:p>
          <a:pPr rtl="0"/>
          <a:r>
            <a:rPr lang="en-US" b="1"/>
            <a:t>Polio</a:t>
          </a:r>
          <a:r>
            <a:rPr lang="en-US" b="1">
              <a:latin typeface="Century Gothic" panose="020B0502020202020204"/>
            </a:rPr>
            <a:t> - </a:t>
          </a:r>
          <a:r>
            <a:rPr lang="en-US"/>
            <a:t>polio (Pol3) immunization coverage among 1-year-olds (%)</a:t>
          </a:r>
        </a:p>
      </dgm:t>
    </dgm:pt>
    <dgm:pt modelId="{294B9090-9A8A-436E-80F8-013347FB77B8}" type="parTrans" cxnId="{C069DDF0-063C-4E5E-815A-8FF0B0F9B222}">
      <dgm:prSet/>
      <dgm:spPr/>
      <dgm:t>
        <a:bodyPr/>
        <a:lstStyle/>
        <a:p>
          <a:endParaRPr lang="en-US"/>
        </a:p>
      </dgm:t>
    </dgm:pt>
    <dgm:pt modelId="{B7BDBE93-CF67-4CCA-AE6E-60E18F767420}" type="sibTrans" cxnId="{C069DDF0-063C-4E5E-815A-8FF0B0F9B222}">
      <dgm:prSet/>
      <dgm:spPr/>
      <dgm:t>
        <a:bodyPr/>
        <a:lstStyle/>
        <a:p>
          <a:endParaRPr lang="en-US"/>
        </a:p>
      </dgm:t>
    </dgm:pt>
    <dgm:pt modelId="{38A9C0DE-5EC9-4DCE-BF45-3A847A94BD13}">
      <dgm:prSet/>
      <dgm:spPr/>
      <dgm:t>
        <a:bodyPr/>
        <a:lstStyle/>
        <a:p>
          <a:pPr rtl="0"/>
          <a:r>
            <a:rPr lang="en-US" b="1"/>
            <a:t>Thinness.5.19.years</a:t>
          </a:r>
          <a:r>
            <a:rPr lang="en-US" b="1">
              <a:latin typeface="Century Gothic" panose="020B0502020202020204"/>
            </a:rPr>
            <a:t> - </a:t>
          </a:r>
          <a:r>
            <a:rPr lang="en-US"/>
            <a:t>prevalence of thinness among adolescents age 5 to 19</a:t>
          </a:r>
        </a:p>
      </dgm:t>
    </dgm:pt>
    <dgm:pt modelId="{84E93766-ED7D-4861-8C69-68D9D01AD8BC}" type="parTrans" cxnId="{07ED5D80-75A5-402C-A39F-402E3FC69560}">
      <dgm:prSet/>
      <dgm:spPr/>
      <dgm:t>
        <a:bodyPr/>
        <a:lstStyle/>
        <a:p>
          <a:endParaRPr lang="en-US"/>
        </a:p>
      </dgm:t>
    </dgm:pt>
    <dgm:pt modelId="{217230F0-33EA-4C6C-A618-C772CC8D4A66}" type="sibTrans" cxnId="{07ED5D80-75A5-402C-A39F-402E3FC69560}">
      <dgm:prSet/>
      <dgm:spPr/>
      <dgm:t>
        <a:bodyPr/>
        <a:lstStyle/>
        <a:p>
          <a:endParaRPr lang="en-US"/>
        </a:p>
      </dgm:t>
    </dgm:pt>
    <dgm:pt modelId="{91E40918-F1E3-4F73-AC51-2DFB4EEBC7ED}">
      <dgm:prSet/>
      <dgm:spPr/>
      <dgm:t>
        <a:bodyPr/>
        <a:lstStyle/>
        <a:p>
          <a:pPr rtl="0"/>
          <a:r>
            <a:rPr lang="en-US" b="1"/>
            <a:t>Total.expenditure</a:t>
          </a:r>
          <a:r>
            <a:rPr lang="en-US" b="1">
              <a:latin typeface="Century Gothic" panose="020B0502020202020204"/>
            </a:rPr>
            <a:t> - </a:t>
          </a:r>
          <a:r>
            <a:rPr lang="en-US" b="0"/>
            <a:t>Domestic general government health expenditure (GGHE-D) as a percentage of gross domestic product (GDP) (%)</a:t>
          </a:r>
        </a:p>
      </dgm:t>
    </dgm:pt>
    <dgm:pt modelId="{8FB47AAB-BF1E-4F80-849E-E0E5FB8964E1}" type="parTrans" cxnId="{28C4986F-8DDA-4619-80AA-83245692F7B2}">
      <dgm:prSet/>
      <dgm:spPr/>
      <dgm:t>
        <a:bodyPr/>
        <a:lstStyle/>
        <a:p>
          <a:endParaRPr lang="en-US"/>
        </a:p>
      </dgm:t>
    </dgm:pt>
    <dgm:pt modelId="{168DF4D3-BB24-4D00-881A-4C4DD4B250B7}" type="sibTrans" cxnId="{28C4986F-8DDA-4619-80AA-83245692F7B2}">
      <dgm:prSet/>
      <dgm:spPr/>
      <dgm:t>
        <a:bodyPr/>
        <a:lstStyle/>
        <a:p>
          <a:endParaRPr lang="en-US"/>
        </a:p>
      </dgm:t>
    </dgm:pt>
    <dgm:pt modelId="{8D61D991-7955-4C11-B11A-EFEA7C2FDF7B}" type="pres">
      <dgm:prSet presAssocID="{A6AAC5A5-50A4-4726-AF3F-3FD17945BE2A}" presName="linear" presStyleCnt="0">
        <dgm:presLayoutVars>
          <dgm:animLvl val="lvl"/>
          <dgm:resizeHandles val="exact"/>
        </dgm:presLayoutVars>
      </dgm:prSet>
      <dgm:spPr/>
    </dgm:pt>
    <dgm:pt modelId="{4D228D6D-2C14-4EC5-9CFA-12E940CEE971}" type="pres">
      <dgm:prSet presAssocID="{6DD08CED-BEE2-4F76-8559-56F8E182BA5A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169CB236-0F42-4E98-A1C1-624104F0AB9A}" type="pres">
      <dgm:prSet presAssocID="{98AB8FF8-49AA-4D57-85DF-6E00814DC6F8}" presName="spacer" presStyleCnt="0"/>
      <dgm:spPr/>
    </dgm:pt>
    <dgm:pt modelId="{5B468398-EAD4-470B-81C5-67E2769671D2}" type="pres">
      <dgm:prSet presAssocID="{E1BD538C-9D32-4B9B-BDA2-60534E8145C9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79C34ADD-4320-4223-A83C-7E7762AC5326}" type="pres">
      <dgm:prSet presAssocID="{4DE263DB-A805-411F-8649-B514132AFD2C}" presName="spacer" presStyleCnt="0"/>
      <dgm:spPr/>
    </dgm:pt>
    <dgm:pt modelId="{57584D24-0809-4B25-84CF-3C0C52A55416}" type="pres">
      <dgm:prSet presAssocID="{B0FD6F69-E469-4D26-A745-C738AE0D8A07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F04C820B-260E-47D9-96ED-4A2F651069B3}" type="pres">
      <dgm:prSet presAssocID="{39222853-A9B4-4EAB-8431-404CAD6D5507}" presName="spacer" presStyleCnt="0"/>
      <dgm:spPr/>
    </dgm:pt>
    <dgm:pt modelId="{0609B8E4-C693-48BF-842A-97828CE659DC}" type="pres">
      <dgm:prSet presAssocID="{FB2DC200-2ED1-4A86-81B4-6E7319E52D9C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B990E171-92FD-4B0D-97CC-41485F39FC3B}" type="pres">
      <dgm:prSet presAssocID="{F81D467B-7D8D-4C9A-A0AA-753E520E40EC}" presName="spacer" presStyleCnt="0"/>
      <dgm:spPr/>
    </dgm:pt>
    <dgm:pt modelId="{34831FCA-A2EC-4F37-A3A6-C489DCB15400}" type="pres">
      <dgm:prSet presAssocID="{A28CC11A-FF71-476A-AB61-647D957F8953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8F0E745A-02FE-43AA-B6C7-36826D9FE617}" type="pres">
      <dgm:prSet presAssocID="{92A1C514-4E8C-46E3-AB92-9E66E460B2C5}" presName="spacer" presStyleCnt="0"/>
      <dgm:spPr/>
    </dgm:pt>
    <dgm:pt modelId="{42B2CEC8-4DDC-4C7F-B8FC-97AD99E2B2C7}" type="pres">
      <dgm:prSet presAssocID="{D8443D88-D85A-4190-9F41-7ACB21405589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997EA238-7699-4BE9-98D4-0069F564C0BB}" type="pres">
      <dgm:prSet presAssocID="{0CC5CF8A-5999-4C9D-A512-A5A4376DFA0C}" presName="spacer" presStyleCnt="0"/>
      <dgm:spPr/>
    </dgm:pt>
    <dgm:pt modelId="{C4B53025-CCF6-4A48-9283-102F0E1BAE4D}" type="pres">
      <dgm:prSet presAssocID="{CB35B1B0-E136-4A73-BDDB-0972827D2C2A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88CAE1D0-E4C2-475A-851E-AE213B1EB24B}" type="pres">
      <dgm:prSet presAssocID="{31D2BCE4-DA56-4E82-904D-AC00800990BF}" presName="spacer" presStyleCnt="0"/>
      <dgm:spPr/>
    </dgm:pt>
    <dgm:pt modelId="{5695E8F9-8E36-46D3-A69C-864B8097A58D}" type="pres">
      <dgm:prSet presAssocID="{E7A5B95D-9315-4474-9132-1832E40E20D1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C108444C-ADEB-409F-81E4-EE5D258E33B1}" type="pres">
      <dgm:prSet presAssocID="{1220B1E8-BD76-4C88-ABC6-DA171928C392}" presName="spacer" presStyleCnt="0"/>
      <dgm:spPr/>
    </dgm:pt>
    <dgm:pt modelId="{A751AE35-F198-4FA3-AB3C-F3050D4033F1}" type="pres">
      <dgm:prSet presAssocID="{BBF222E6-4AF0-40D5-9FA9-4A8DB95DE920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9BBF196D-0AFF-42B9-8A2C-F95AFF4CF685}" type="pres">
      <dgm:prSet presAssocID="{B7BDBE93-CF67-4CCA-AE6E-60E18F767420}" presName="spacer" presStyleCnt="0"/>
      <dgm:spPr/>
    </dgm:pt>
    <dgm:pt modelId="{7C589AED-664B-4557-8ECF-5EF743E647FD}" type="pres">
      <dgm:prSet presAssocID="{38A9C0DE-5EC9-4DCE-BF45-3A847A94BD13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56C841B5-9FBD-4F71-9296-FDE0F1776D5D}" type="pres">
      <dgm:prSet presAssocID="{217230F0-33EA-4C6C-A618-C772CC8D4A66}" presName="spacer" presStyleCnt="0"/>
      <dgm:spPr/>
    </dgm:pt>
    <dgm:pt modelId="{40B24C4E-494F-4FB8-BF84-23706414FD54}" type="pres">
      <dgm:prSet presAssocID="{91E40918-F1E3-4F73-AC51-2DFB4EEBC7ED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9743F222-4A1D-42D8-928B-4FD58956C696}" srcId="{A6AAC5A5-50A4-4726-AF3F-3FD17945BE2A}" destId="{CB35B1B0-E136-4A73-BDDB-0972827D2C2A}" srcOrd="6" destOrd="0" parTransId="{C2022DF0-3B92-40E6-9EA8-3D12A205B071}" sibTransId="{31D2BCE4-DA56-4E82-904D-AC00800990BF}"/>
    <dgm:cxn modelId="{13CD2E36-3728-44B7-8309-7834A9E868D4}" srcId="{A6AAC5A5-50A4-4726-AF3F-3FD17945BE2A}" destId="{6DD08CED-BEE2-4F76-8559-56F8E182BA5A}" srcOrd="0" destOrd="0" parTransId="{9049B5E0-2AAF-4E01-A3F6-E17117EF755A}" sibTransId="{98AB8FF8-49AA-4D57-85DF-6E00814DC6F8}"/>
    <dgm:cxn modelId="{3C83B53F-88CE-4770-88D5-FAFC6C413B44}" srcId="{A6AAC5A5-50A4-4726-AF3F-3FD17945BE2A}" destId="{A28CC11A-FF71-476A-AB61-647D957F8953}" srcOrd="4" destOrd="0" parTransId="{B295450C-6491-45AF-9FF9-9668FFCB078C}" sibTransId="{92A1C514-4E8C-46E3-AB92-9E66E460B2C5}"/>
    <dgm:cxn modelId="{4BE11F5E-7C53-4724-A941-CD2E405840CE}" type="presOf" srcId="{91E40918-F1E3-4F73-AC51-2DFB4EEBC7ED}" destId="{40B24C4E-494F-4FB8-BF84-23706414FD54}" srcOrd="0" destOrd="0" presId="urn:microsoft.com/office/officeart/2005/8/layout/vList2"/>
    <dgm:cxn modelId="{28AD8862-B9FD-47B5-9B22-586C0C21A570}" type="presOf" srcId="{E7A5B95D-9315-4474-9132-1832E40E20D1}" destId="{5695E8F9-8E36-46D3-A69C-864B8097A58D}" srcOrd="0" destOrd="0" presId="urn:microsoft.com/office/officeart/2005/8/layout/vList2"/>
    <dgm:cxn modelId="{7AB6FA42-52A9-4CC1-BB32-8BFCC40F1734}" type="presOf" srcId="{D8443D88-D85A-4190-9F41-7ACB21405589}" destId="{42B2CEC8-4DDC-4C7F-B8FC-97AD99E2B2C7}" srcOrd="0" destOrd="0" presId="urn:microsoft.com/office/officeart/2005/8/layout/vList2"/>
    <dgm:cxn modelId="{84E1A048-4D0B-49E8-A4ED-BD10A71AB7EA}" type="presOf" srcId="{B0FD6F69-E469-4D26-A745-C738AE0D8A07}" destId="{57584D24-0809-4B25-84CF-3C0C52A55416}" srcOrd="0" destOrd="0" presId="urn:microsoft.com/office/officeart/2005/8/layout/vList2"/>
    <dgm:cxn modelId="{FF07274F-7A72-41D5-B9CD-4EEE7EA54161}" type="presOf" srcId="{A28CC11A-FF71-476A-AB61-647D957F8953}" destId="{34831FCA-A2EC-4F37-A3A6-C489DCB15400}" srcOrd="0" destOrd="0" presId="urn:microsoft.com/office/officeart/2005/8/layout/vList2"/>
    <dgm:cxn modelId="{28C4986F-8DDA-4619-80AA-83245692F7B2}" srcId="{A6AAC5A5-50A4-4726-AF3F-3FD17945BE2A}" destId="{91E40918-F1E3-4F73-AC51-2DFB4EEBC7ED}" srcOrd="10" destOrd="0" parTransId="{8FB47AAB-BF1E-4F80-849E-E0E5FB8964E1}" sibTransId="{168DF4D3-BB24-4D00-881A-4C4DD4B250B7}"/>
    <dgm:cxn modelId="{82245570-24FF-4AF0-9B47-878495A871B5}" type="presOf" srcId="{A6AAC5A5-50A4-4726-AF3F-3FD17945BE2A}" destId="{8D61D991-7955-4C11-B11A-EFEA7C2FDF7B}" srcOrd="0" destOrd="0" presId="urn:microsoft.com/office/officeart/2005/8/layout/vList2"/>
    <dgm:cxn modelId="{918EA371-41F6-4030-9D72-D2C35797929F}" srcId="{A6AAC5A5-50A4-4726-AF3F-3FD17945BE2A}" destId="{FB2DC200-2ED1-4A86-81B4-6E7319E52D9C}" srcOrd="3" destOrd="0" parTransId="{87631CA5-BAD0-489B-965C-713384253585}" sibTransId="{F81D467B-7D8D-4C9A-A0AA-753E520E40EC}"/>
    <dgm:cxn modelId="{4EC3EA59-BF0D-4C2F-BA4C-2220C5341BC5}" srcId="{A6AAC5A5-50A4-4726-AF3F-3FD17945BE2A}" destId="{D8443D88-D85A-4190-9F41-7ACB21405589}" srcOrd="5" destOrd="0" parTransId="{DFE89892-B2ED-4A0F-8769-910C90F8F743}" sibTransId="{0CC5CF8A-5999-4C9D-A512-A5A4376DFA0C}"/>
    <dgm:cxn modelId="{07ED5D80-75A5-402C-A39F-402E3FC69560}" srcId="{A6AAC5A5-50A4-4726-AF3F-3FD17945BE2A}" destId="{38A9C0DE-5EC9-4DCE-BF45-3A847A94BD13}" srcOrd="9" destOrd="0" parTransId="{84E93766-ED7D-4861-8C69-68D9D01AD8BC}" sibTransId="{217230F0-33EA-4C6C-A618-C772CC8D4A66}"/>
    <dgm:cxn modelId="{16909A9C-1D9A-42E7-9E81-FCAECF866122}" type="presOf" srcId="{6DD08CED-BEE2-4F76-8559-56F8E182BA5A}" destId="{4D228D6D-2C14-4EC5-9CFA-12E940CEE971}" srcOrd="0" destOrd="0" presId="urn:microsoft.com/office/officeart/2005/8/layout/vList2"/>
    <dgm:cxn modelId="{5C7C31A8-8FAD-456B-80C7-BA97C1F59AC7}" srcId="{A6AAC5A5-50A4-4726-AF3F-3FD17945BE2A}" destId="{E7A5B95D-9315-4474-9132-1832E40E20D1}" srcOrd="7" destOrd="0" parTransId="{6E452D9B-1069-4913-911A-845E36BE1EDC}" sibTransId="{1220B1E8-BD76-4C88-ABC6-DA171928C392}"/>
    <dgm:cxn modelId="{6A39AFB4-564A-4650-8540-54FE070D2C88}" srcId="{A6AAC5A5-50A4-4726-AF3F-3FD17945BE2A}" destId="{E1BD538C-9D32-4B9B-BDA2-60534E8145C9}" srcOrd="1" destOrd="0" parTransId="{073781EE-33F4-48C2-9C60-A1DDF2F34828}" sibTransId="{4DE263DB-A805-411F-8649-B514132AFD2C}"/>
    <dgm:cxn modelId="{C86579C3-7863-4AC1-92DA-A472F5D9CCF5}" type="presOf" srcId="{38A9C0DE-5EC9-4DCE-BF45-3A847A94BD13}" destId="{7C589AED-664B-4557-8ECF-5EF743E647FD}" srcOrd="0" destOrd="0" presId="urn:microsoft.com/office/officeart/2005/8/layout/vList2"/>
    <dgm:cxn modelId="{657F21C7-6773-4ADE-BE57-65B25C724006}" type="presOf" srcId="{FB2DC200-2ED1-4A86-81B4-6E7319E52D9C}" destId="{0609B8E4-C693-48BF-842A-97828CE659DC}" srcOrd="0" destOrd="0" presId="urn:microsoft.com/office/officeart/2005/8/layout/vList2"/>
    <dgm:cxn modelId="{993CBBCF-741C-4793-91AE-094BCD270F02}" type="presOf" srcId="{BBF222E6-4AF0-40D5-9FA9-4A8DB95DE920}" destId="{A751AE35-F198-4FA3-AB3C-F3050D4033F1}" srcOrd="0" destOrd="0" presId="urn:microsoft.com/office/officeart/2005/8/layout/vList2"/>
    <dgm:cxn modelId="{36E860D3-F893-421C-B326-32DA5865DB09}" type="presOf" srcId="{E1BD538C-9D32-4B9B-BDA2-60534E8145C9}" destId="{5B468398-EAD4-470B-81C5-67E2769671D2}" srcOrd="0" destOrd="0" presId="urn:microsoft.com/office/officeart/2005/8/layout/vList2"/>
    <dgm:cxn modelId="{99BBC5F0-D190-4408-A4C0-D46D288A8B51}" type="presOf" srcId="{CB35B1B0-E136-4A73-BDDB-0972827D2C2A}" destId="{C4B53025-CCF6-4A48-9283-102F0E1BAE4D}" srcOrd="0" destOrd="0" presId="urn:microsoft.com/office/officeart/2005/8/layout/vList2"/>
    <dgm:cxn modelId="{C069DDF0-063C-4E5E-815A-8FF0B0F9B222}" srcId="{A6AAC5A5-50A4-4726-AF3F-3FD17945BE2A}" destId="{BBF222E6-4AF0-40D5-9FA9-4A8DB95DE920}" srcOrd="8" destOrd="0" parTransId="{294B9090-9A8A-436E-80F8-013347FB77B8}" sibTransId="{B7BDBE93-CF67-4CCA-AE6E-60E18F767420}"/>
    <dgm:cxn modelId="{5FF3AFF9-4485-4384-8CB3-DA00BD5CA975}" srcId="{A6AAC5A5-50A4-4726-AF3F-3FD17945BE2A}" destId="{B0FD6F69-E469-4D26-A745-C738AE0D8A07}" srcOrd="2" destOrd="0" parTransId="{3EF20CE8-0009-4D37-806A-97142F55CA2E}" sibTransId="{39222853-A9B4-4EAB-8431-404CAD6D5507}"/>
    <dgm:cxn modelId="{5A7CA222-E079-41AB-A8CF-CCBD78DEEAD2}" type="presParOf" srcId="{8D61D991-7955-4C11-B11A-EFEA7C2FDF7B}" destId="{4D228D6D-2C14-4EC5-9CFA-12E940CEE971}" srcOrd="0" destOrd="0" presId="urn:microsoft.com/office/officeart/2005/8/layout/vList2"/>
    <dgm:cxn modelId="{16E24F94-2875-4569-9E98-53110BD69DB6}" type="presParOf" srcId="{8D61D991-7955-4C11-B11A-EFEA7C2FDF7B}" destId="{169CB236-0F42-4E98-A1C1-624104F0AB9A}" srcOrd="1" destOrd="0" presId="urn:microsoft.com/office/officeart/2005/8/layout/vList2"/>
    <dgm:cxn modelId="{985BEAF4-AA10-45E4-AB70-CFE09AE3CF63}" type="presParOf" srcId="{8D61D991-7955-4C11-B11A-EFEA7C2FDF7B}" destId="{5B468398-EAD4-470B-81C5-67E2769671D2}" srcOrd="2" destOrd="0" presId="urn:microsoft.com/office/officeart/2005/8/layout/vList2"/>
    <dgm:cxn modelId="{3EAD0424-DAA5-4990-949E-C911690DF359}" type="presParOf" srcId="{8D61D991-7955-4C11-B11A-EFEA7C2FDF7B}" destId="{79C34ADD-4320-4223-A83C-7E7762AC5326}" srcOrd="3" destOrd="0" presId="urn:microsoft.com/office/officeart/2005/8/layout/vList2"/>
    <dgm:cxn modelId="{2164D64E-CB26-4EED-A85D-0F5ED7C9B0FC}" type="presParOf" srcId="{8D61D991-7955-4C11-B11A-EFEA7C2FDF7B}" destId="{57584D24-0809-4B25-84CF-3C0C52A55416}" srcOrd="4" destOrd="0" presId="urn:microsoft.com/office/officeart/2005/8/layout/vList2"/>
    <dgm:cxn modelId="{6EDF44D0-7E72-4AAA-8920-7B94AC16A372}" type="presParOf" srcId="{8D61D991-7955-4C11-B11A-EFEA7C2FDF7B}" destId="{F04C820B-260E-47D9-96ED-4A2F651069B3}" srcOrd="5" destOrd="0" presId="urn:microsoft.com/office/officeart/2005/8/layout/vList2"/>
    <dgm:cxn modelId="{4AF25FA1-5534-477C-8C2C-695F1EB54597}" type="presParOf" srcId="{8D61D991-7955-4C11-B11A-EFEA7C2FDF7B}" destId="{0609B8E4-C693-48BF-842A-97828CE659DC}" srcOrd="6" destOrd="0" presId="urn:microsoft.com/office/officeart/2005/8/layout/vList2"/>
    <dgm:cxn modelId="{CF696326-F45D-46AA-A2F4-B361D5AF1E80}" type="presParOf" srcId="{8D61D991-7955-4C11-B11A-EFEA7C2FDF7B}" destId="{B990E171-92FD-4B0D-97CC-41485F39FC3B}" srcOrd="7" destOrd="0" presId="urn:microsoft.com/office/officeart/2005/8/layout/vList2"/>
    <dgm:cxn modelId="{EA948BDB-E52D-47F1-858D-34CF580F2487}" type="presParOf" srcId="{8D61D991-7955-4C11-B11A-EFEA7C2FDF7B}" destId="{34831FCA-A2EC-4F37-A3A6-C489DCB15400}" srcOrd="8" destOrd="0" presId="urn:microsoft.com/office/officeart/2005/8/layout/vList2"/>
    <dgm:cxn modelId="{ABBF433B-A0B0-4BF5-BDE2-6391DE8A602B}" type="presParOf" srcId="{8D61D991-7955-4C11-B11A-EFEA7C2FDF7B}" destId="{8F0E745A-02FE-43AA-B6C7-36826D9FE617}" srcOrd="9" destOrd="0" presId="urn:microsoft.com/office/officeart/2005/8/layout/vList2"/>
    <dgm:cxn modelId="{250A712F-D959-49E3-8F77-0CA0964C1663}" type="presParOf" srcId="{8D61D991-7955-4C11-B11A-EFEA7C2FDF7B}" destId="{42B2CEC8-4DDC-4C7F-B8FC-97AD99E2B2C7}" srcOrd="10" destOrd="0" presId="urn:microsoft.com/office/officeart/2005/8/layout/vList2"/>
    <dgm:cxn modelId="{349DE9F2-148A-4125-A01A-A4AB5B7D0C44}" type="presParOf" srcId="{8D61D991-7955-4C11-B11A-EFEA7C2FDF7B}" destId="{997EA238-7699-4BE9-98D4-0069F564C0BB}" srcOrd="11" destOrd="0" presId="urn:microsoft.com/office/officeart/2005/8/layout/vList2"/>
    <dgm:cxn modelId="{BE0880A1-79BD-4141-BAA1-75699BCD98EC}" type="presParOf" srcId="{8D61D991-7955-4C11-B11A-EFEA7C2FDF7B}" destId="{C4B53025-CCF6-4A48-9283-102F0E1BAE4D}" srcOrd="12" destOrd="0" presId="urn:microsoft.com/office/officeart/2005/8/layout/vList2"/>
    <dgm:cxn modelId="{6BDAC1E3-C6D4-4C42-90CF-6CAB17879D7A}" type="presParOf" srcId="{8D61D991-7955-4C11-B11A-EFEA7C2FDF7B}" destId="{88CAE1D0-E4C2-475A-851E-AE213B1EB24B}" srcOrd="13" destOrd="0" presId="urn:microsoft.com/office/officeart/2005/8/layout/vList2"/>
    <dgm:cxn modelId="{2F75CD70-777D-42DD-B4E4-41BBF5F5863A}" type="presParOf" srcId="{8D61D991-7955-4C11-B11A-EFEA7C2FDF7B}" destId="{5695E8F9-8E36-46D3-A69C-864B8097A58D}" srcOrd="14" destOrd="0" presId="urn:microsoft.com/office/officeart/2005/8/layout/vList2"/>
    <dgm:cxn modelId="{32C8A690-E66E-4247-BA98-24B2B33F2119}" type="presParOf" srcId="{8D61D991-7955-4C11-B11A-EFEA7C2FDF7B}" destId="{C108444C-ADEB-409F-81E4-EE5D258E33B1}" srcOrd="15" destOrd="0" presId="urn:microsoft.com/office/officeart/2005/8/layout/vList2"/>
    <dgm:cxn modelId="{D2151AC5-A927-4AF3-BA9C-D1AAE6259091}" type="presParOf" srcId="{8D61D991-7955-4C11-B11A-EFEA7C2FDF7B}" destId="{A751AE35-F198-4FA3-AB3C-F3050D4033F1}" srcOrd="16" destOrd="0" presId="urn:microsoft.com/office/officeart/2005/8/layout/vList2"/>
    <dgm:cxn modelId="{C3E554E1-BD09-4225-B0FE-FEBED6458DC3}" type="presParOf" srcId="{8D61D991-7955-4C11-B11A-EFEA7C2FDF7B}" destId="{9BBF196D-0AFF-42B9-8A2C-F95AFF4CF685}" srcOrd="17" destOrd="0" presId="urn:microsoft.com/office/officeart/2005/8/layout/vList2"/>
    <dgm:cxn modelId="{81328BC8-DDD1-4C5B-A2EF-669132F39351}" type="presParOf" srcId="{8D61D991-7955-4C11-B11A-EFEA7C2FDF7B}" destId="{7C589AED-664B-4557-8ECF-5EF743E647FD}" srcOrd="18" destOrd="0" presId="urn:microsoft.com/office/officeart/2005/8/layout/vList2"/>
    <dgm:cxn modelId="{13840053-5722-437E-8097-0C7B63A3AF10}" type="presParOf" srcId="{8D61D991-7955-4C11-B11A-EFEA7C2FDF7B}" destId="{56C841B5-9FBD-4F71-9296-FDE0F1776D5D}" srcOrd="19" destOrd="0" presId="urn:microsoft.com/office/officeart/2005/8/layout/vList2"/>
    <dgm:cxn modelId="{EDBD28B6-54D1-4E52-8D49-2635BA794A7C}" type="presParOf" srcId="{8D61D991-7955-4C11-B11A-EFEA7C2FDF7B}" destId="{40B24C4E-494F-4FB8-BF84-23706414FD5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7AF2CA-4CEB-4561-90D9-6976AC0E29C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177DFF-C06E-445E-AAB9-039EC51FA512}">
      <dgm:prSet/>
      <dgm:spPr/>
      <dgm:t>
        <a:bodyPr/>
        <a:lstStyle/>
        <a:p>
          <a:r>
            <a:rPr lang="en-US" b="1"/>
            <a:t>K-Means Clustering</a:t>
          </a:r>
          <a:endParaRPr lang="en-US"/>
        </a:p>
      </dgm:t>
    </dgm:pt>
    <dgm:pt modelId="{AA49ABCD-D52A-4F14-9BB8-05B80C08F5D6}" type="parTrans" cxnId="{FBC198FC-A91A-4988-85B5-A41DBF0619AE}">
      <dgm:prSet/>
      <dgm:spPr/>
      <dgm:t>
        <a:bodyPr/>
        <a:lstStyle/>
        <a:p>
          <a:endParaRPr lang="en-US"/>
        </a:p>
      </dgm:t>
    </dgm:pt>
    <dgm:pt modelId="{156E0760-CDE6-4441-936F-76B0D398C63E}" type="sibTrans" cxnId="{FBC198FC-A91A-4988-85B5-A41DBF0619AE}">
      <dgm:prSet/>
      <dgm:spPr/>
      <dgm:t>
        <a:bodyPr/>
        <a:lstStyle/>
        <a:p>
          <a:endParaRPr lang="en-US"/>
        </a:p>
      </dgm:t>
    </dgm:pt>
    <dgm:pt modelId="{F9029F9E-9968-4248-8762-0EB0461CBE72}">
      <dgm:prSet/>
      <dgm:spPr/>
      <dgm:t>
        <a:bodyPr/>
        <a:lstStyle/>
        <a:p>
          <a:r>
            <a:rPr lang="en-US" b="1"/>
            <a:t>Model-Based Clustering</a:t>
          </a:r>
          <a:endParaRPr lang="en-US"/>
        </a:p>
      </dgm:t>
    </dgm:pt>
    <dgm:pt modelId="{B054692A-2CCD-4D5D-AFB8-309C45ACC388}" type="parTrans" cxnId="{89C8AAB1-55F4-4989-9755-AD5AD4AF3A7F}">
      <dgm:prSet/>
      <dgm:spPr/>
      <dgm:t>
        <a:bodyPr/>
        <a:lstStyle/>
        <a:p>
          <a:endParaRPr lang="en-US"/>
        </a:p>
      </dgm:t>
    </dgm:pt>
    <dgm:pt modelId="{92B4614B-D573-4074-BB96-DC5E0E34E34C}" type="sibTrans" cxnId="{89C8AAB1-55F4-4989-9755-AD5AD4AF3A7F}">
      <dgm:prSet/>
      <dgm:spPr/>
      <dgm:t>
        <a:bodyPr/>
        <a:lstStyle/>
        <a:p>
          <a:endParaRPr lang="en-US"/>
        </a:p>
      </dgm:t>
    </dgm:pt>
    <dgm:pt modelId="{1669DFAE-81C4-40E5-A69F-E4F3EE766F4E}">
      <dgm:prSet/>
      <dgm:spPr/>
      <dgm:t>
        <a:bodyPr/>
        <a:lstStyle/>
        <a:p>
          <a:r>
            <a:rPr lang="en-US" b="1"/>
            <a:t>Random Forest</a:t>
          </a:r>
          <a:endParaRPr lang="en-US"/>
        </a:p>
      </dgm:t>
    </dgm:pt>
    <dgm:pt modelId="{BD7FA401-DFB4-4EB6-A63A-BCB05BFF7116}" type="parTrans" cxnId="{C8E0F5FD-3A2A-4DA2-8C67-31CF59505744}">
      <dgm:prSet/>
      <dgm:spPr/>
      <dgm:t>
        <a:bodyPr/>
        <a:lstStyle/>
        <a:p>
          <a:endParaRPr lang="en-US"/>
        </a:p>
      </dgm:t>
    </dgm:pt>
    <dgm:pt modelId="{B70AA2AD-096B-4BFE-B206-53E695E873A3}" type="sibTrans" cxnId="{C8E0F5FD-3A2A-4DA2-8C67-31CF59505744}">
      <dgm:prSet/>
      <dgm:spPr/>
      <dgm:t>
        <a:bodyPr/>
        <a:lstStyle/>
        <a:p>
          <a:endParaRPr lang="en-US"/>
        </a:p>
      </dgm:t>
    </dgm:pt>
    <dgm:pt modelId="{266997FC-2092-43B8-8AF7-2313FFB71D2E}">
      <dgm:prSet/>
      <dgm:spPr/>
      <dgm:t>
        <a:bodyPr/>
        <a:lstStyle/>
        <a:p>
          <a:r>
            <a:rPr lang="en-US" b="1"/>
            <a:t>Linear Regression</a:t>
          </a:r>
          <a:endParaRPr lang="en-US"/>
        </a:p>
      </dgm:t>
    </dgm:pt>
    <dgm:pt modelId="{027AC2E2-BD11-49FC-A8DC-DB75F9127CAD}" type="parTrans" cxnId="{712F805F-E004-436C-947C-9ECACD956E05}">
      <dgm:prSet/>
      <dgm:spPr/>
      <dgm:t>
        <a:bodyPr/>
        <a:lstStyle/>
        <a:p>
          <a:endParaRPr lang="en-US"/>
        </a:p>
      </dgm:t>
    </dgm:pt>
    <dgm:pt modelId="{1004A227-1B25-48F3-B86E-27343E001596}" type="sibTrans" cxnId="{712F805F-E004-436C-947C-9ECACD956E05}">
      <dgm:prSet/>
      <dgm:spPr/>
      <dgm:t>
        <a:bodyPr/>
        <a:lstStyle/>
        <a:p>
          <a:endParaRPr lang="en-US"/>
        </a:p>
      </dgm:t>
    </dgm:pt>
    <dgm:pt modelId="{0F9A370F-94BC-4867-9862-AF7246EB5BDE}" type="pres">
      <dgm:prSet presAssocID="{2E7AF2CA-4CEB-4561-90D9-6976AC0E29CA}" presName="linear" presStyleCnt="0">
        <dgm:presLayoutVars>
          <dgm:animLvl val="lvl"/>
          <dgm:resizeHandles val="exact"/>
        </dgm:presLayoutVars>
      </dgm:prSet>
      <dgm:spPr/>
    </dgm:pt>
    <dgm:pt modelId="{7E651A64-5B8A-46DD-AF1E-2AEFE49B64C2}" type="pres">
      <dgm:prSet presAssocID="{F5177DFF-C06E-445E-AAB9-039EC51FA5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32E027-3527-4958-A86D-2C1AFDDBE933}" type="pres">
      <dgm:prSet presAssocID="{156E0760-CDE6-4441-936F-76B0D398C63E}" presName="spacer" presStyleCnt="0"/>
      <dgm:spPr/>
    </dgm:pt>
    <dgm:pt modelId="{3DDE3DF8-7B65-431D-8D59-D311603E0B9E}" type="pres">
      <dgm:prSet presAssocID="{F9029F9E-9968-4248-8762-0EB0461CBE7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832ABAE-E72C-446A-99E1-C0DFE5B21DD1}" type="pres">
      <dgm:prSet presAssocID="{92B4614B-D573-4074-BB96-DC5E0E34E34C}" presName="spacer" presStyleCnt="0"/>
      <dgm:spPr/>
    </dgm:pt>
    <dgm:pt modelId="{6FBA045A-DB9C-43E5-B270-67794121FC19}" type="pres">
      <dgm:prSet presAssocID="{1669DFAE-81C4-40E5-A69F-E4F3EE766F4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71158BF-B0DB-485F-ABB9-A6CE408C06F7}" type="pres">
      <dgm:prSet presAssocID="{B70AA2AD-096B-4BFE-B206-53E695E873A3}" presName="spacer" presStyleCnt="0"/>
      <dgm:spPr/>
    </dgm:pt>
    <dgm:pt modelId="{29AF0046-9567-424A-A435-14052726F563}" type="pres">
      <dgm:prSet presAssocID="{266997FC-2092-43B8-8AF7-2313FFB71D2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39FB1F-7D4C-4344-BF18-549C09144AFB}" type="presOf" srcId="{F9029F9E-9968-4248-8762-0EB0461CBE72}" destId="{3DDE3DF8-7B65-431D-8D59-D311603E0B9E}" srcOrd="0" destOrd="0" presId="urn:microsoft.com/office/officeart/2005/8/layout/vList2"/>
    <dgm:cxn modelId="{712F805F-E004-436C-947C-9ECACD956E05}" srcId="{2E7AF2CA-4CEB-4561-90D9-6976AC0E29CA}" destId="{266997FC-2092-43B8-8AF7-2313FFB71D2E}" srcOrd="3" destOrd="0" parTransId="{027AC2E2-BD11-49FC-A8DC-DB75F9127CAD}" sibTransId="{1004A227-1B25-48F3-B86E-27343E001596}"/>
    <dgm:cxn modelId="{5B4E7A60-D890-4D81-9909-554C067DDB37}" type="presOf" srcId="{266997FC-2092-43B8-8AF7-2313FFB71D2E}" destId="{29AF0046-9567-424A-A435-14052726F563}" srcOrd="0" destOrd="0" presId="urn:microsoft.com/office/officeart/2005/8/layout/vList2"/>
    <dgm:cxn modelId="{44874C69-AF75-40A6-B5CA-55FA44FFAF65}" type="presOf" srcId="{1669DFAE-81C4-40E5-A69F-E4F3EE766F4E}" destId="{6FBA045A-DB9C-43E5-B270-67794121FC19}" srcOrd="0" destOrd="0" presId="urn:microsoft.com/office/officeart/2005/8/layout/vList2"/>
    <dgm:cxn modelId="{12B4FF72-F508-4E54-B99A-3E900E0102BE}" type="presOf" srcId="{2E7AF2CA-4CEB-4561-90D9-6976AC0E29CA}" destId="{0F9A370F-94BC-4867-9862-AF7246EB5BDE}" srcOrd="0" destOrd="0" presId="urn:microsoft.com/office/officeart/2005/8/layout/vList2"/>
    <dgm:cxn modelId="{41B43991-FB2B-4676-83E5-595D45845AE8}" type="presOf" srcId="{F5177DFF-C06E-445E-AAB9-039EC51FA512}" destId="{7E651A64-5B8A-46DD-AF1E-2AEFE49B64C2}" srcOrd="0" destOrd="0" presId="urn:microsoft.com/office/officeart/2005/8/layout/vList2"/>
    <dgm:cxn modelId="{89C8AAB1-55F4-4989-9755-AD5AD4AF3A7F}" srcId="{2E7AF2CA-4CEB-4561-90D9-6976AC0E29CA}" destId="{F9029F9E-9968-4248-8762-0EB0461CBE72}" srcOrd="1" destOrd="0" parTransId="{B054692A-2CCD-4D5D-AFB8-309C45ACC388}" sibTransId="{92B4614B-D573-4074-BB96-DC5E0E34E34C}"/>
    <dgm:cxn modelId="{FBC198FC-A91A-4988-85B5-A41DBF0619AE}" srcId="{2E7AF2CA-4CEB-4561-90D9-6976AC0E29CA}" destId="{F5177DFF-C06E-445E-AAB9-039EC51FA512}" srcOrd="0" destOrd="0" parTransId="{AA49ABCD-D52A-4F14-9BB8-05B80C08F5D6}" sibTransId="{156E0760-CDE6-4441-936F-76B0D398C63E}"/>
    <dgm:cxn modelId="{C8E0F5FD-3A2A-4DA2-8C67-31CF59505744}" srcId="{2E7AF2CA-4CEB-4561-90D9-6976AC0E29CA}" destId="{1669DFAE-81C4-40E5-A69F-E4F3EE766F4E}" srcOrd="2" destOrd="0" parTransId="{BD7FA401-DFB4-4EB6-A63A-BCB05BFF7116}" sibTransId="{B70AA2AD-096B-4BFE-B206-53E695E873A3}"/>
    <dgm:cxn modelId="{2B36F9FF-6D72-4240-AEF5-C56EC715CC15}" type="presParOf" srcId="{0F9A370F-94BC-4867-9862-AF7246EB5BDE}" destId="{7E651A64-5B8A-46DD-AF1E-2AEFE49B64C2}" srcOrd="0" destOrd="0" presId="urn:microsoft.com/office/officeart/2005/8/layout/vList2"/>
    <dgm:cxn modelId="{3F1167D0-9211-4D79-B465-A290E753C6C2}" type="presParOf" srcId="{0F9A370F-94BC-4867-9862-AF7246EB5BDE}" destId="{F032E027-3527-4958-A86D-2C1AFDDBE933}" srcOrd="1" destOrd="0" presId="urn:microsoft.com/office/officeart/2005/8/layout/vList2"/>
    <dgm:cxn modelId="{C1EC07DB-017F-413D-AAF6-E682FBA71C18}" type="presParOf" srcId="{0F9A370F-94BC-4867-9862-AF7246EB5BDE}" destId="{3DDE3DF8-7B65-431D-8D59-D311603E0B9E}" srcOrd="2" destOrd="0" presId="urn:microsoft.com/office/officeart/2005/8/layout/vList2"/>
    <dgm:cxn modelId="{E13F0746-1D61-4A2B-A06B-312804D69A05}" type="presParOf" srcId="{0F9A370F-94BC-4867-9862-AF7246EB5BDE}" destId="{E832ABAE-E72C-446A-99E1-C0DFE5B21DD1}" srcOrd="3" destOrd="0" presId="urn:microsoft.com/office/officeart/2005/8/layout/vList2"/>
    <dgm:cxn modelId="{368D1D6B-7D3B-45C7-A422-A967E79AFF92}" type="presParOf" srcId="{0F9A370F-94BC-4867-9862-AF7246EB5BDE}" destId="{6FBA045A-DB9C-43E5-B270-67794121FC19}" srcOrd="4" destOrd="0" presId="urn:microsoft.com/office/officeart/2005/8/layout/vList2"/>
    <dgm:cxn modelId="{9AA153EB-3489-4599-B4CC-17A4519C3425}" type="presParOf" srcId="{0F9A370F-94BC-4867-9862-AF7246EB5BDE}" destId="{B71158BF-B0DB-485F-ABB9-A6CE408C06F7}" srcOrd="5" destOrd="0" presId="urn:microsoft.com/office/officeart/2005/8/layout/vList2"/>
    <dgm:cxn modelId="{D4365FAD-44F0-4FC9-ACEE-3321189B4F3E}" type="presParOf" srcId="{0F9A370F-94BC-4867-9862-AF7246EB5BDE}" destId="{29AF0046-9567-424A-A435-14052726F56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48AC7-CCBE-4CF8-A97A-4D2A4DC30BD2}">
      <dsp:nvSpPr>
        <dsp:cNvPr id="0" name=""/>
        <dsp:cNvSpPr/>
      </dsp:nvSpPr>
      <dsp:spPr>
        <a:xfrm>
          <a:off x="0" y="462454"/>
          <a:ext cx="4878959" cy="1184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Determine the most important variables for improving average lifespan</a:t>
          </a:r>
        </a:p>
      </dsp:txBody>
      <dsp:txXfrm>
        <a:off x="57800" y="520254"/>
        <a:ext cx="4763359" cy="1068440"/>
      </dsp:txXfrm>
    </dsp:sp>
    <dsp:sp modelId="{4128798C-7A00-49C3-A414-37C2EAA98DC1}">
      <dsp:nvSpPr>
        <dsp:cNvPr id="0" name=""/>
        <dsp:cNvSpPr/>
      </dsp:nvSpPr>
      <dsp:spPr>
        <a:xfrm>
          <a:off x="0" y="1709854"/>
          <a:ext cx="4878959" cy="1184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entury Gothic" panose="020B0502020202020204"/>
            </a:rPr>
            <a:t>Determine</a:t>
          </a:r>
          <a:r>
            <a:rPr lang="en-US" sz="2200" kern="1200"/>
            <a:t> whether there are better ways to </a:t>
          </a:r>
          <a:r>
            <a:rPr lang="en-US" sz="2200" kern="1200">
              <a:latin typeface="Century Gothic" panose="020B0502020202020204"/>
            </a:rPr>
            <a:t>group countries</a:t>
          </a:r>
          <a:r>
            <a:rPr lang="en-US" sz="2200" kern="1200"/>
            <a:t> besides development statues</a:t>
          </a:r>
        </a:p>
      </dsp:txBody>
      <dsp:txXfrm>
        <a:off x="57800" y="1767654"/>
        <a:ext cx="4763359" cy="1068440"/>
      </dsp:txXfrm>
    </dsp:sp>
    <dsp:sp modelId="{05DB3793-0A84-4F83-B8BD-C0C63779A4E6}">
      <dsp:nvSpPr>
        <dsp:cNvPr id="0" name=""/>
        <dsp:cNvSpPr/>
      </dsp:nvSpPr>
      <dsp:spPr>
        <a:xfrm>
          <a:off x="0" y="2957255"/>
          <a:ext cx="4878959" cy="11840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entury Gothic" panose="020B0502020202020204"/>
            </a:rPr>
            <a:t>Build a regression model to show the effect a variable can have on healthy life expectancy</a:t>
          </a:r>
          <a:endParaRPr lang="en-US" sz="2200" kern="1200"/>
        </a:p>
      </dsp:txBody>
      <dsp:txXfrm>
        <a:off x="57800" y="3015055"/>
        <a:ext cx="4763359" cy="1068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28D6D-2C14-4EC5-9CFA-12E940CEE971}">
      <dsp:nvSpPr>
        <dsp:cNvPr id="0" name=""/>
        <dsp:cNvSpPr/>
      </dsp:nvSpPr>
      <dsp:spPr>
        <a:xfrm>
          <a:off x="0" y="199588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Diptheria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kern="1200"/>
            <a:t>diphtheria tetanus toxoid and pertussis (DTP3) immunization coverage among 1-year-olds (%)</a:t>
          </a:r>
        </a:p>
      </dsp:txBody>
      <dsp:txXfrm>
        <a:off x="21361" y="220949"/>
        <a:ext cx="6218615" cy="394858"/>
      </dsp:txXfrm>
    </dsp:sp>
    <dsp:sp modelId="{5B468398-EAD4-470B-81C5-67E2769671D2}">
      <dsp:nvSpPr>
        <dsp:cNvPr id="0" name=""/>
        <dsp:cNvSpPr/>
      </dsp:nvSpPr>
      <dsp:spPr>
        <a:xfrm>
          <a:off x="0" y="668848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BMI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kern="1200"/>
            <a:t>Mean body mass index trends among adults, crude (kg/m²)</a:t>
          </a:r>
        </a:p>
      </dsp:txBody>
      <dsp:txXfrm>
        <a:off x="21361" y="690209"/>
        <a:ext cx="6218615" cy="394858"/>
      </dsp:txXfrm>
    </dsp:sp>
    <dsp:sp modelId="{57584D24-0809-4B25-84CF-3C0C52A55416}">
      <dsp:nvSpPr>
        <dsp:cNvPr id="0" name=""/>
        <dsp:cNvSpPr/>
      </dsp:nvSpPr>
      <dsp:spPr>
        <a:xfrm>
          <a:off x="0" y="1138109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Alcohol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kern="1200"/>
            <a:t>Recorded alcohol consumption (ages 15+) per capita in liters of pure alcohol</a:t>
          </a:r>
        </a:p>
      </dsp:txBody>
      <dsp:txXfrm>
        <a:off x="21361" y="1159470"/>
        <a:ext cx="6218615" cy="394858"/>
      </dsp:txXfrm>
    </dsp:sp>
    <dsp:sp modelId="{0609B8E4-C693-48BF-842A-97828CE659DC}">
      <dsp:nvSpPr>
        <dsp:cNvPr id="0" name=""/>
        <dsp:cNvSpPr/>
      </dsp:nvSpPr>
      <dsp:spPr>
        <a:xfrm>
          <a:off x="0" y="1607369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Adult.Mortality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b="0" kern="1200"/>
            <a:t>mortality rate per 1000 people aged 15-60</a:t>
          </a:r>
        </a:p>
      </dsp:txBody>
      <dsp:txXfrm>
        <a:off x="21361" y="1628730"/>
        <a:ext cx="6218615" cy="394858"/>
      </dsp:txXfrm>
    </dsp:sp>
    <dsp:sp modelId="{34831FCA-A2EC-4F37-A3A6-C489DCB15400}">
      <dsp:nvSpPr>
        <dsp:cNvPr id="0" name=""/>
        <dsp:cNvSpPr/>
      </dsp:nvSpPr>
      <dsp:spPr>
        <a:xfrm>
          <a:off x="0" y="2076629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HepB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b="0" kern="1200"/>
            <a:t>Hepatitis B (HepB3) immunization coverage among 1-year-olds (%)</a:t>
          </a:r>
        </a:p>
      </dsp:txBody>
      <dsp:txXfrm>
        <a:off x="21361" y="2097990"/>
        <a:ext cx="6218615" cy="394858"/>
      </dsp:txXfrm>
    </dsp:sp>
    <dsp:sp modelId="{42B2CEC8-4DDC-4C7F-B8FC-97AD99E2B2C7}">
      <dsp:nvSpPr>
        <dsp:cNvPr id="0" name=""/>
        <dsp:cNvSpPr/>
      </dsp:nvSpPr>
      <dsp:spPr>
        <a:xfrm>
          <a:off x="0" y="2545889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HIV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kern="1200"/>
            <a:t>deaths per 1000 live births with HIV/AIDS (0-4 years)</a:t>
          </a:r>
        </a:p>
      </dsp:txBody>
      <dsp:txXfrm>
        <a:off x="21361" y="2567250"/>
        <a:ext cx="6218615" cy="394858"/>
      </dsp:txXfrm>
    </dsp:sp>
    <dsp:sp modelId="{C4B53025-CCF6-4A48-9283-102F0E1BAE4D}">
      <dsp:nvSpPr>
        <dsp:cNvPr id="0" name=""/>
        <dsp:cNvSpPr/>
      </dsp:nvSpPr>
      <dsp:spPr>
        <a:xfrm>
          <a:off x="0" y="3015149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infant_mortality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b="0" kern="1200"/>
            <a:t>Infant mortality rate (between birth and 11 months per 1000 live births)</a:t>
          </a:r>
        </a:p>
      </dsp:txBody>
      <dsp:txXfrm>
        <a:off x="21361" y="3036510"/>
        <a:ext cx="6218615" cy="394858"/>
      </dsp:txXfrm>
    </dsp:sp>
    <dsp:sp modelId="{5695E8F9-8E36-46D3-A69C-864B8097A58D}">
      <dsp:nvSpPr>
        <dsp:cNvPr id="0" name=""/>
        <dsp:cNvSpPr/>
      </dsp:nvSpPr>
      <dsp:spPr>
        <a:xfrm>
          <a:off x="0" y="3484409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Percent.expenditure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b="0" kern="1200"/>
            <a:t>Domestic general government health expenditure (GGHE-D)</a:t>
          </a:r>
          <a:r>
            <a:rPr lang="en-US" sz="1100" b="0" kern="1200">
              <a:latin typeface="Century Gothic" panose="020B0502020202020204"/>
            </a:rPr>
            <a:t> </a:t>
          </a:r>
          <a:endParaRPr lang="en-US" sz="1100" b="0" kern="1200"/>
        </a:p>
      </dsp:txBody>
      <dsp:txXfrm>
        <a:off x="21361" y="3505770"/>
        <a:ext cx="6218615" cy="394858"/>
      </dsp:txXfrm>
    </dsp:sp>
    <dsp:sp modelId="{A751AE35-F198-4FA3-AB3C-F3050D4033F1}">
      <dsp:nvSpPr>
        <dsp:cNvPr id="0" name=""/>
        <dsp:cNvSpPr/>
      </dsp:nvSpPr>
      <dsp:spPr>
        <a:xfrm>
          <a:off x="0" y="3953669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Polio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kern="1200"/>
            <a:t>polio (Pol3) immunization coverage among 1-year-olds (%)</a:t>
          </a:r>
        </a:p>
      </dsp:txBody>
      <dsp:txXfrm>
        <a:off x="21361" y="3975030"/>
        <a:ext cx="6218615" cy="394858"/>
      </dsp:txXfrm>
    </dsp:sp>
    <dsp:sp modelId="{7C589AED-664B-4557-8ECF-5EF743E647FD}">
      <dsp:nvSpPr>
        <dsp:cNvPr id="0" name=""/>
        <dsp:cNvSpPr/>
      </dsp:nvSpPr>
      <dsp:spPr>
        <a:xfrm>
          <a:off x="0" y="4422929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Thinness.5.19.years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kern="1200"/>
            <a:t>prevalence of thinness among adolescents age 5 to 19</a:t>
          </a:r>
        </a:p>
      </dsp:txBody>
      <dsp:txXfrm>
        <a:off x="21361" y="4444290"/>
        <a:ext cx="6218615" cy="394858"/>
      </dsp:txXfrm>
    </dsp:sp>
    <dsp:sp modelId="{40B24C4E-494F-4FB8-BF84-23706414FD54}">
      <dsp:nvSpPr>
        <dsp:cNvPr id="0" name=""/>
        <dsp:cNvSpPr/>
      </dsp:nvSpPr>
      <dsp:spPr>
        <a:xfrm>
          <a:off x="0" y="4892189"/>
          <a:ext cx="6261337" cy="4375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Total.expenditure</a:t>
          </a:r>
          <a:r>
            <a:rPr lang="en-US" sz="1100" b="1" kern="1200">
              <a:latin typeface="Century Gothic" panose="020B0502020202020204"/>
            </a:rPr>
            <a:t> - </a:t>
          </a:r>
          <a:r>
            <a:rPr lang="en-US" sz="1100" b="0" kern="1200"/>
            <a:t>Domestic general government health expenditure (GGHE-D) as a percentage of gross domestic product (GDP) (%)</a:t>
          </a:r>
        </a:p>
      </dsp:txBody>
      <dsp:txXfrm>
        <a:off x="21361" y="4913550"/>
        <a:ext cx="6218615" cy="3948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51A64-5B8A-46DD-AF1E-2AEFE49B64C2}">
      <dsp:nvSpPr>
        <dsp:cNvPr id="0" name=""/>
        <dsp:cNvSpPr/>
      </dsp:nvSpPr>
      <dsp:spPr>
        <a:xfrm>
          <a:off x="0" y="340182"/>
          <a:ext cx="6261337" cy="9354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K-Means Clustering</a:t>
          </a:r>
          <a:endParaRPr lang="en-US" sz="3900" kern="1200"/>
        </a:p>
      </dsp:txBody>
      <dsp:txXfrm>
        <a:off x="45663" y="385845"/>
        <a:ext cx="6170011" cy="844089"/>
      </dsp:txXfrm>
    </dsp:sp>
    <dsp:sp modelId="{3DDE3DF8-7B65-431D-8D59-D311603E0B9E}">
      <dsp:nvSpPr>
        <dsp:cNvPr id="0" name=""/>
        <dsp:cNvSpPr/>
      </dsp:nvSpPr>
      <dsp:spPr>
        <a:xfrm>
          <a:off x="0" y="1387917"/>
          <a:ext cx="6261337" cy="9354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Model-Based Clustering</a:t>
          </a:r>
          <a:endParaRPr lang="en-US" sz="3900" kern="1200"/>
        </a:p>
      </dsp:txBody>
      <dsp:txXfrm>
        <a:off x="45663" y="1433580"/>
        <a:ext cx="6170011" cy="844089"/>
      </dsp:txXfrm>
    </dsp:sp>
    <dsp:sp modelId="{6FBA045A-DB9C-43E5-B270-67794121FC19}">
      <dsp:nvSpPr>
        <dsp:cNvPr id="0" name=""/>
        <dsp:cNvSpPr/>
      </dsp:nvSpPr>
      <dsp:spPr>
        <a:xfrm>
          <a:off x="0" y="2435652"/>
          <a:ext cx="6261337" cy="9354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Random Forest</a:t>
          </a:r>
          <a:endParaRPr lang="en-US" sz="3900" kern="1200"/>
        </a:p>
      </dsp:txBody>
      <dsp:txXfrm>
        <a:off x="45663" y="2481315"/>
        <a:ext cx="6170011" cy="844089"/>
      </dsp:txXfrm>
    </dsp:sp>
    <dsp:sp modelId="{29AF0046-9567-424A-A435-14052726F563}">
      <dsp:nvSpPr>
        <dsp:cNvPr id="0" name=""/>
        <dsp:cNvSpPr/>
      </dsp:nvSpPr>
      <dsp:spPr>
        <a:xfrm>
          <a:off x="0" y="3483387"/>
          <a:ext cx="6261337" cy="93541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Linear Regression</a:t>
          </a:r>
          <a:endParaRPr lang="en-US" sz="3900" kern="1200"/>
        </a:p>
      </dsp:txBody>
      <dsp:txXfrm>
        <a:off x="45663" y="3529050"/>
        <a:ext cx="6170011" cy="84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48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8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68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405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86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1105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7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68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1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6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6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9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22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6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6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410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rendering of a colored world map">
            <a:extLst>
              <a:ext uri="{FF2B5EF4-FFF2-40B4-BE49-F238E27FC236}">
                <a16:creationId xmlns:a16="http://schemas.microsoft.com/office/drawing/2014/main" id="{9396FBB3-1C61-76E3-95DC-071207DCDA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445" b="176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16209-8181-9619-3289-3BFCD53AFF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r>
              <a:rPr lang="en-US" sz="4400">
                <a:ea typeface="+mj-lt"/>
                <a:cs typeface="+mj-lt"/>
              </a:rPr>
              <a:t>A Cluster-Based Approach to Fitting Regression Models</a:t>
            </a: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5BF0C-6919-F4E3-5F71-3AD5CB6EC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249" y="5071532"/>
            <a:ext cx="5133408" cy="914401"/>
          </a:xfrm>
        </p:spPr>
        <p:txBody>
          <a:bodyPr>
            <a:normAutofit lnSpcReduction="10000"/>
          </a:bodyPr>
          <a:lstStyle/>
          <a:p>
            <a:r>
              <a:rPr lang="en-US" sz="1900">
                <a:solidFill>
                  <a:schemeClr val="tx1"/>
                </a:solidFill>
              </a:rPr>
              <a:t>By Austin </a:t>
            </a:r>
            <a:r>
              <a:rPr lang="en-US" sz="1900" err="1">
                <a:solidFill>
                  <a:schemeClr val="tx1"/>
                </a:solidFill>
              </a:rPr>
              <a:t>Hadamuscin</a:t>
            </a:r>
            <a:r>
              <a:rPr lang="en-US" sz="1900">
                <a:solidFill>
                  <a:schemeClr val="tx1"/>
                </a:solidFill>
              </a:rPr>
              <a:t>, James Hawkins,  Tomiwa </a:t>
            </a:r>
            <a:r>
              <a:rPr lang="en-US" sz="1900" err="1">
                <a:solidFill>
                  <a:schemeClr val="tx1"/>
                </a:solidFill>
              </a:rPr>
              <a:t>Omotesho</a:t>
            </a:r>
            <a:r>
              <a:rPr lang="en-US" sz="1900">
                <a:solidFill>
                  <a:schemeClr val="tx1"/>
                </a:solidFill>
              </a:rPr>
              <a:t>, Deep Sagar Karki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01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6EF1-9333-0F47-5053-935655FF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34" y="129644"/>
            <a:ext cx="8534400" cy="1507067"/>
          </a:xfrm>
        </p:spPr>
        <p:txBody>
          <a:bodyPr>
            <a:normAutofit/>
          </a:bodyPr>
          <a:lstStyle/>
          <a:p>
            <a:r>
              <a:rPr lang="en-US"/>
              <a:t>Model-based clustering with 4 components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521DC67-9DA1-4629-A9BB-6DF65AADE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55" t="13772" r="3703" b="13889"/>
          <a:stretch/>
        </p:blipFill>
        <p:spPr>
          <a:xfrm>
            <a:off x="830262" y="1636711"/>
            <a:ext cx="10531476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6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652C-1967-343F-0C6F-D5043F36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71" y="332051"/>
            <a:ext cx="8534400" cy="826264"/>
          </a:xfrm>
        </p:spPr>
        <p:txBody>
          <a:bodyPr/>
          <a:lstStyle/>
          <a:p>
            <a:r>
              <a:rPr lang="en-US"/>
              <a:t>K-Means vs Model-Based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72F579-D62B-216C-4425-C33018CC051F}"/>
              </a:ext>
            </a:extLst>
          </p:cNvPr>
          <p:cNvSpPr txBox="1"/>
          <p:nvPr/>
        </p:nvSpPr>
        <p:spPr>
          <a:xfrm>
            <a:off x="381416" y="200618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K-Means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108A2-0B27-5BDB-6702-C8F77B3E95FA}"/>
              </a:ext>
            </a:extLst>
          </p:cNvPr>
          <p:cNvSpPr txBox="1"/>
          <p:nvPr/>
        </p:nvSpPr>
        <p:spPr>
          <a:xfrm>
            <a:off x="6203748" y="2025071"/>
            <a:ext cx="22417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Model-Based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A08E89C-FF89-458D-80A7-395A3D919F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07" t="13657" r="3607" b="13715"/>
          <a:stretch/>
        </p:blipFill>
        <p:spPr>
          <a:xfrm>
            <a:off x="0" y="2480888"/>
            <a:ext cx="6096000" cy="29447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ADEE073-C86B-4C43-B072-062D703A0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655" t="13772" r="3703" b="13889"/>
          <a:stretch/>
        </p:blipFill>
        <p:spPr>
          <a:xfrm>
            <a:off x="6096000" y="2480888"/>
            <a:ext cx="6110961" cy="29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4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652C-1967-343F-0C6F-D5043F36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71" y="332051"/>
            <a:ext cx="8534400" cy="826264"/>
          </a:xfrm>
        </p:spPr>
        <p:txBody>
          <a:bodyPr/>
          <a:lstStyle/>
          <a:p>
            <a:r>
              <a:rPr lang="en-US"/>
              <a:t>K-Means vs Model-Based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06CBA2E-B50D-4771-B8F8-CC59E2BB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7510" y="1114194"/>
            <a:ext cx="7816979" cy="54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652C-1967-343F-0C6F-D5043F36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71" y="332051"/>
            <a:ext cx="8534400" cy="826264"/>
          </a:xfrm>
        </p:spPr>
        <p:txBody>
          <a:bodyPr/>
          <a:lstStyle/>
          <a:p>
            <a:r>
              <a:rPr lang="en-US"/>
              <a:t>K-Means vs Model-Based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80D636-8141-41A3-83F9-A7341E7BF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646" y="1158315"/>
            <a:ext cx="8940707" cy="55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6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652C-1967-343F-0C6F-D5043F36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71" y="332051"/>
            <a:ext cx="8534400" cy="826264"/>
          </a:xfrm>
        </p:spPr>
        <p:txBody>
          <a:bodyPr/>
          <a:lstStyle/>
          <a:p>
            <a:r>
              <a:rPr lang="en-US"/>
              <a:t>Random Forest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D53B05-B706-4023-87DB-17BF658DE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90153"/>
              </p:ext>
            </p:extLst>
          </p:nvPr>
        </p:nvGraphicFramePr>
        <p:xfrm>
          <a:off x="781188" y="1710414"/>
          <a:ext cx="10479419" cy="4862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0651">
                  <a:extLst>
                    <a:ext uri="{9D8B030D-6E8A-4147-A177-3AD203B41FA5}">
                      <a16:colId xmlns:a16="http://schemas.microsoft.com/office/drawing/2014/main" val="752866012"/>
                    </a:ext>
                  </a:extLst>
                </a:gridCol>
                <a:gridCol w="2449285">
                  <a:extLst>
                    <a:ext uri="{9D8B030D-6E8A-4147-A177-3AD203B41FA5}">
                      <a16:colId xmlns:a16="http://schemas.microsoft.com/office/drawing/2014/main" val="2663632596"/>
                    </a:ext>
                  </a:extLst>
                </a:gridCol>
                <a:gridCol w="2301415">
                  <a:extLst>
                    <a:ext uri="{9D8B030D-6E8A-4147-A177-3AD203B41FA5}">
                      <a16:colId xmlns:a16="http://schemas.microsoft.com/office/drawing/2014/main" val="73627659"/>
                    </a:ext>
                  </a:extLst>
                </a:gridCol>
                <a:gridCol w="2439034">
                  <a:extLst>
                    <a:ext uri="{9D8B030D-6E8A-4147-A177-3AD203B41FA5}">
                      <a16:colId xmlns:a16="http://schemas.microsoft.com/office/drawing/2014/main" val="3531587316"/>
                    </a:ext>
                  </a:extLst>
                </a:gridCol>
                <a:gridCol w="2439034">
                  <a:extLst>
                    <a:ext uri="{9D8B030D-6E8A-4147-A177-3AD203B41FA5}">
                      <a16:colId xmlns:a16="http://schemas.microsoft.com/office/drawing/2014/main" val="40879883"/>
                    </a:ext>
                  </a:extLst>
                </a:gridCol>
              </a:tblGrid>
              <a:tr h="376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Rank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Cluster1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Cluster 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Cluster 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Cluster 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2891448"/>
                  </a:ext>
                </a:extLst>
              </a:tr>
              <a:tr h="376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Adult Mortality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Infant Mortality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Infant Mortality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Adult Mortality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8910446"/>
                  </a:ext>
                </a:extLst>
              </a:tr>
              <a:tr h="376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entury Gothic"/>
                        </a:rPr>
                        <a:t>Thinness (5-19)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Adult Mortality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Adult Mortality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HIV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019527"/>
                  </a:ext>
                </a:extLst>
              </a:tr>
              <a:tr h="376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entury Gothic"/>
                        </a:rPr>
                        <a:t>Percent Expenditure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Thinness (5-19)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HIV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Infant Mortality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9186614"/>
                  </a:ext>
                </a:extLst>
              </a:tr>
              <a:tr h="376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entury Gothic"/>
                        </a:rPr>
                        <a:t>BMI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Total Expenditure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Hepatitis 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Thinness (5-19)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6154003"/>
                  </a:ext>
                </a:extLst>
              </a:tr>
              <a:tr h="376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entury Gothic"/>
                        </a:rPr>
                        <a:t>Infant Mortality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Diphtheria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Diphtheria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Total Expenditure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0610650"/>
                  </a:ext>
                </a:extLst>
              </a:tr>
              <a:tr h="4263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entury Gothic"/>
                        </a:rPr>
                        <a:t>Alcohol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BMI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Percent Expenditure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Percent Expenditure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5581807"/>
                  </a:ext>
                </a:extLst>
              </a:tr>
              <a:tr h="376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entury Gothic"/>
                        </a:rPr>
                        <a:t>Total Expenditure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Polio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Alcohol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Polio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7131151"/>
                  </a:ext>
                </a:extLst>
              </a:tr>
              <a:tr h="376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entury Gothic"/>
                        </a:rPr>
                        <a:t>Hepatitis B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Alcohol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BMI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BMI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1276994"/>
                  </a:ext>
                </a:extLst>
              </a:tr>
              <a:tr h="6712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entury Gothic"/>
                        </a:rPr>
                        <a:t>Polio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Percent Expenditure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Polio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Hepatitis 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1362566"/>
                  </a:ext>
                </a:extLst>
              </a:tr>
              <a:tr h="376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Diphtheria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Hepatitis B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Total Expenditure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Diphtheria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4409247"/>
                  </a:ext>
                </a:extLst>
              </a:tr>
              <a:tr h="376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entury Gothic"/>
                        </a:rPr>
                        <a:t>HIV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HIV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Thinness (5-19)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Alcohol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84011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553B99-157A-925D-94EB-4CCBCB3D1254}"/>
              </a:ext>
            </a:extLst>
          </p:cNvPr>
          <p:cNvSpPr txBox="1"/>
          <p:nvPr/>
        </p:nvSpPr>
        <p:spPr>
          <a:xfrm>
            <a:off x="4042330" y="1282078"/>
            <a:ext cx="44590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Variable Importance Results</a:t>
            </a:r>
          </a:p>
        </p:txBody>
      </p:sp>
    </p:spTree>
    <p:extLst>
      <p:ext uri="{BB962C8B-B14F-4D97-AF65-F5344CB8AC3E}">
        <p14:creationId xmlns:p14="http://schemas.microsoft.com/office/powerpoint/2010/main" val="363781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DA9F-FBAE-AE71-48AC-00F92D78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207432"/>
            <a:ext cx="8534400" cy="931255"/>
          </a:xfrm>
        </p:spPr>
        <p:txBody>
          <a:bodyPr/>
          <a:lstStyle/>
          <a:p>
            <a:r>
              <a:rPr lang="en-US"/>
              <a:t>Regression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039A66-8EE1-4F19-9C72-EDAAB8E9A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918568"/>
              </p:ext>
            </p:extLst>
          </p:nvPr>
        </p:nvGraphicFramePr>
        <p:xfrm>
          <a:off x="987108" y="1692240"/>
          <a:ext cx="10148253" cy="5095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0123">
                  <a:extLst>
                    <a:ext uri="{9D8B030D-6E8A-4147-A177-3AD203B41FA5}">
                      <a16:colId xmlns:a16="http://schemas.microsoft.com/office/drawing/2014/main" val="921058973"/>
                    </a:ext>
                  </a:extLst>
                </a:gridCol>
                <a:gridCol w="1830123">
                  <a:extLst>
                    <a:ext uri="{9D8B030D-6E8A-4147-A177-3AD203B41FA5}">
                      <a16:colId xmlns:a16="http://schemas.microsoft.com/office/drawing/2014/main" val="1575835524"/>
                    </a:ext>
                  </a:extLst>
                </a:gridCol>
                <a:gridCol w="3700527">
                  <a:extLst>
                    <a:ext uri="{9D8B030D-6E8A-4147-A177-3AD203B41FA5}">
                      <a16:colId xmlns:a16="http://schemas.microsoft.com/office/drawing/2014/main" val="1166852724"/>
                    </a:ext>
                  </a:extLst>
                </a:gridCol>
                <a:gridCol w="2787480">
                  <a:extLst>
                    <a:ext uri="{9D8B030D-6E8A-4147-A177-3AD203B41FA5}">
                      <a16:colId xmlns:a16="http://schemas.microsoft.com/office/drawing/2014/main" val="1688283428"/>
                    </a:ext>
                  </a:extLst>
                </a:gridCol>
              </a:tblGrid>
              <a:tr h="5522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Cluster 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Cluster 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Cluster 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Cluster 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2098036"/>
                  </a:ext>
                </a:extLst>
              </a:tr>
              <a:tr h="9085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  <a:effectLst/>
                        </a:rPr>
                        <a:t>Diphtheria</a:t>
                      </a:r>
                      <a:endParaRPr lang="en-US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Diphtheria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BMI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Diphtheria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1178920"/>
                  </a:ext>
                </a:extLst>
              </a:tr>
              <a:tr h="9085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BMI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Polio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log(Alcohol)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6796404"/>
                  </a:ext>
                </a:extLst>
              </a:tr>
              <a:tr h="9085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(Hepatitis B)</a:t>
                      </a:r>
                      <a:r>
                        <a:rPr lang="en-US" sz="2000" dirty="0">
                          <a:effectLst/>
                        </a:rPr>
                        <a:t>­­</a:t>
                      </a:r>
                      <a:r>
                        <a:rPr lang="en-US" sz="2000" baseline="30000" dirty="0">
                          <a:effectLst/>
                        </a:rPr>
                        <a:t>5</a:t>
                      </a:r>
                      <a:endParaRPr lang="en-US" sz="18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log(Percent Expenditure)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Polio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011420"/>
                  </a:ext>
                </a:extLst>
              </a:tr>
              <a:tr h="9085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Thinness (5-19)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Thinness (5-19)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5533886"/>
                  </a:ext>
                </a:extLst>
              </a:tr>
              <a:tr h="9085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Total Expenditure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83690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6B11A65-6BF9-826C-46AE-85D840930C0A}"/>
              </a:ext>
            </a:extLst>
          </p:cNvPr>
          <p:cNvSpPr txBox="1"/>
          <p:nvPr/>
        </p:nvSpPr>
        <p:spPr>
          <a:xfrm>
            <a:off x="3584064" y="1239448"/>
            <a:ext cx="60469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Variables Dropped with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172011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9CC13F4-6A90-B3CC-A229-732FAC9B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207432"/>
            <a:ext cx="8534400" cy="931255"/>
          </a:xfrm>
        </p:spPr>
        <p:txBody>
          <a:bodyPr/>
          <a:lstStyle/>
          <a:p>
            <a:r>
              <a:rPr lang="en-US"/>
              <a:t>Regression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D77FB0-240D-4F61-8A37-E9DFC154D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639121"/>
              </p:ext>
            </p:extLst>
          </p:nvPr>
        </p:nvGraphicFramePr>
        <p:xfrm>
          <a:off x="597355" y="1533008"/>
          <a:ext cx="10975976" cy="51526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296093">
                  <a:extLst>
                    <a:ext uri="{9D8B030D-6E8A-4147-A177-3AD203B41FA5}">
                      <a16:colId xmlns:a16="http://schemas.microsoft.com/office/drawing/2014/main" val="3225676150"/>
                    </a:ext>
                  </a:extLst>
                </a:gridCol>
                <a:gridCol w="3045871">
                  <a:extLst>
                    <a:ext uri="{9D8B030D-6E8A-4147-A177-3AD203B41FA5}">
                      <a16:colId xmlns:a16="http://schemas.microsoft.com/office/drawing/2014/main" val="4065630285"/>
                    </a:ext>
                  </a:extLst>
                </a:gridCol>
                <a:gridCol w="2589432">
                  <a:extLst>
                    <a:ext uri="{9D8B030D-6E8A-4147-A177-3AD203B41FA5}">
                      <a16:colId xmlns:a16="http://schemas.microsoft.com/office/drawing/2014/main" val="2865420244"/>
                    </a:ext>
                  </a:extLst>
                </a:gridCol>
                <a:gridCol w="2044580">
                  <a:extLst>
                    <a:ext uri="{9D8B030D-6E8A-4147-A177-3AD203B41FA5}">
                      <a16:colId xmlns:a16="http://schemas.microsoft.com/office/drawing/2014/main" val="3395066064"/>
                    </a:ext>
                  </a:extLst>
                </a:gridCol>
              </a:tblGrid>
              <a:tr h="6596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Cluster 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Cluster 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Cluster 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Cluster 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892863"/>
                  </a:ext>
                </a:extLst>
              </a:tr>
              <a:tr h="7488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</a:rPr>
                        <a:t>Adult Mortality</a:t>
                      </a:r>
                      <a:endParaRPr lang="en-US" sz="18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Adult Mortality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log(Infant Mortality)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Adult Mortality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885564"/>
                  </a:ext>
                </a:extLst>
              </a:tr>
              <a:tr h="7488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</a:rPr>
                        <a:t>BMI</a:t>
                      </a:r>
                      <a:endParaRPr lang="en-US" sz="18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entury Gothic"/>
                        </a:rPr>
                        <a:t>log(Infant Mortality)</a:t>
                      </a:r>
                      <a:endParaRPr lang="en-US"/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HIV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037125"/>
                  </a:ext>
                </a:extLst>
              </a:tr>
              <a:tr h="74882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entury Gothic"/>
                        </a:rPr>
                        <a:t>log(Percent Expenditure)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log(Percent Expenditure)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265742"/>
                  </a:ext>
                </a:extLst>
              </a:tr>
              <a:tr h="74882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entury Gothic"/>
                        </a:rPr>
                        <a:t>Total Expenditure</a:t>
                      </a: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entury Gothic"/>
                        </a:rPr>
                        <a:t>log(Alcohol)</a:t>
                      </a:r>
                      <a:endParaRPr lang="en-US"/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971552"/>
                  </a:ext>
                </a:extLst>
              </a:tr>
              <a:tr h="7488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</a:rPr>
                        <a:t>Thinness (5-19)</a:t>
                      </a:r>
                      <a:endParaRPr lang="en-US" sz="18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effectLst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CC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169167"/>
                  </a:ext>
                </a:extLst>
              </a:tr>
              <a:tr h="7488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</a:rPr>
                        <a:t>Polio</a:t>
                      </a:r>
                      <a:endParaRPr lang="en-US" sz="18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7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6413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134A622-6CD7-860F-F64B-60EB5C9639FF}"/>
              </a:ext>
            </a:extLst>
          </p:cNvPr>
          <p:cNvSpPr txBox="1"/>
          <p:nvPr/>
        </p:nvSpPr>
        <p:spPr>
          <a:xfrm>
            <a:off x="3530779" y="1138204"/>
            <a:ext cx="61428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Significant Variables After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235173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B510-996E-9D85-8FF6-5429B1ED5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27" y="1796219"/>
            <a:ext cx="8891285" cy="1632459"/>
          </a:xfrm>
        </p:spPr>
        <p:txBody>
          <a:bodyPr>
            <a:norm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000"/>
              <a:t>UNDERPRIVILEGED COUNTRIES</a:t>
            </a:r>
            <a:r>
              <a:rPr lang="en-US" sz="2000" dirty="0"/>
              <a:t> :</a:t>
            </a:r>
            <a:r>
              <a:rPr lang="en-US" sz="2000"/>
              <a:t> HIV,MALNUTRITION AMONG CHILDREN, HEPATITIS B  ETC.</a:t>
            </a:r>
            <a:br>
              <a:rPr lang="en-US" sz="2000"/>
            </a:br>
            <a:br>
              <a:rPr lang="en-US" sz="2000"/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0A4A7-1103-6984-B5BB-DD68511C8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313" y="685800"/>
            <a:ext cx="8428299" cy="1030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D49D7-A1BC-7EEE-E943-1B4A89C15336}"/>
              </a:ext>
            </a:extLst>
          </p:cNvPr>
          <p:cNvSpPr txBox="1"/>
          <p:nvPr/>
        </p:nvSpPr>
        <p:spPr>
          <a:xfrm>
            <a:off x="326021" y="2737412"/>
            <a:ext cx="784570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cap="all" dirty="0">
                <a:solidFill>
                  <a:srgbClr val="FFFFFF"/>
                </a:solidFill>
                <a:latin typeface="Century Gothic"/>
              </a:rPr>
              <a:t>COUNTRIES WITH STRONG SOCIO-ECONOMIC CONDTIONS: </a:t>
            </a:r>
            <a:r>
              <a:rPr lang="en-US" cap="all" dirty="0">
                <a:latin typeface="Century Gothic"/>
              </a:rPr>
              <a:t>percentage expenditure, BMI, </a:t>
            </a:r>
            <a:r>
              <a:rPr lang="en-US" dirty="0">
                <a:latin typeface="Century Gothic"/>
                <a:ea typeface="Century Gothic"/>
                <a:cs typeface="Century Gothic"/>
              </a:rPr>
              <a:t>​ALCOHOL ETC.</a:t>
            </a:r>
          </a:p>
          <a:p>
            <a:pPr marL="285750" indent="-285750">
              <a:buFont typeface="Wingdings"/>
              <a:buChar char="q"/>
            </a:pPr>
            <a:endParaRPr lang="en-US" dirty="0">
              <a:latin typeface="Century Gothic"/>
              <a:ea typeface="Century Gothic"/>
              <a:cs typeface="Century Gothic"/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latin typeface="Century Gothic"/>
                <a:ea typeface="Century Gothic"/>
                <a:cs typeface="Century Gothic"/>
              </a:rPr>
              <a:t>PREDICTIONS BASED ON 2014 DATA</a:t>
            </a:r>
          </a:p>
          <a:p>
            <a:pPr marL="285750" indent="-285750">
              <a:buFont typeface="Wingdings"/>
              <a:buChar char="q"/>
            </a:pPr>
            <a:endParaRPr lang="en-US" dirty="0">
              <a:latin typeface="Century Gothic"/>
              <a:ea typeface="Century Gothic"/>
              <a:cs typeface="Century Gothic"/>
            </a:endParaRPr>
          </a:p>
          <a:p>
            <a:pPr algn="l"/>
            <a:br>
              <a:rPr lang="en-US" dirty="0">
                <a:latin typeface="Century Gothic"/>
                <a:ea typeface="Century Gothic"/>
                <a:cs typeface="Century Gothic"/>
              </a:rPr>
            </a:br>
            <a:r>
              <a:rPr lang="en-US" dirty="0">
                <a:latin typeface="Century Gothic"/>
                <a:ea typeface="Century Gothic"/>
                <a:cs typeface="Century Gothic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9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0580C-16C9-2887-51B7-915688F32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en-US" sz="5200"/>
              <a:t>Objective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8F633FD-4EBE-9C8D-E854-24342451CA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767270"/>
              </p:ext>
            </p:extLst>
          </p:nvPr>
        </p:nvGraphicFramePr>
        <p:xfrm>
          <a:off x="6625651" y="685800"/>
          <a:ext cx="4878959" cy="460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342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87BD-A0E8-23BE-E041-6DE9200A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A006-E31F-806C-0ABA-FDA8A56D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World Health Organization (WHO)</a:t>
            </a:r>
          </a:p>
          <a:p>
            <a:r>
              <a:rPr lang="en-US">
                <a:solidFill>
                  <a:schemeClr val="tx1"/>
                </a:solidFill>
              </a:rPr>
              <a:t>2014</a:t>
            </a:r>
          </a:p>
          <a:p>
            <a:pPr>
              <a:buClr>
                <a:srgbClr val="FFFFFF"/>
              </a:buClr>
            </a:pPr>
            <a:r>
              <a:rPr lang="en-US">
                <a:solidFill>
                  <a:schemeClr val="tx1"/>
                </a:solidFill>
              </a:rPr>
              <a:t>180 countries</a:t>
            </a:r>
          </a:p>
          <a:p>
            <a:r>
              <a:rPr lang="en-US">
                <a:solidFill>
                  <a:schemeClr val="tx1"/>
                </a:solidFill>
              </a:rPr>
              <a:t>Missing Values Imputed with k-NN</a:t>
            </a:r>
          </a:p>
          <a:p>
            <a:r>
              <a:rPr lang="en-US">
                <a:solidFill>
                  <a:schemeClr val="tx1"/>
                </a:solidFill>
              </a:rPr>
              <a:t>Leave-One-Out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7682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DF21D5-92B5-4D0E-8ACB-CD3732E40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21">
            <a:extLst>
              <a:ext uri="{FF2B5EF4-FFF2-40B4-BE49-F238E27FC236}">
                <a16:creationId xmlns:a16="http://schemas.microsoft.com/office/drawing/2014/main" id="{B729B08C-A8E8-4A5F-BE85-F0B9269F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0DAB2-66C2-4FB9-A4F3-E117F1D1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C7822CD-C541-4174-B43B-4A5E2881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98BC445-D166-4C73-9048-E9EAA3130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D18988-C2FA-49D2-BDF7-5C3060944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EBDE56-D9C2-4852-B55B-3DB8E679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5952F4-0479-49EC-8294-C078F235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4ED387-D950-97E6-6A9B-867CBBE7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17" y="941424"/>
            <a:ext cx="4060474" cy="3248611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variables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1EF363BD-9F21-2BC3-2D46-DB9BD0986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756511"/>
              </p:ext>
            </p:extLst>
          </p:nvPr>
        </p:nvGraphicFramePr>
        <p:xfrm>
          <a:off x="5107614" y="556238"/>
          <a:ext cx="6261337" cy="5529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977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DF21D5-92B5-4D0E-8ACB-CD3732E40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21">
            <a:extLst>
              <a:ext uri="{FF2B5EF4-FFF2-40B4-BE49-F238E27FC236}">
                <a16:creationId xmlns:a16="http://schemas.microsoft.com/office/drawing/2014/main" id="{B729B08C-A8E8-4A5F-BE85-F0B9269F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0DAB2-66C2-4FB9-A4F3-E117F1D1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C7822CD-C541-4174-B43B-4A5E2881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98BC445-D166-4C73-9048-E9EAA3130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D18988-C2FA-49D2-BDF7-5C3060944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EBDE56-D9C2-4852-B55B-3DB8E679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5952F4-0479-49EC-8294-C078F235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4ED387-D950-97E6-6A9B-867CBBE7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17" y="3083768"/>
            <a:ext cx="4060474" cy="110626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95ED24E-9F14-6CEA-80AA-BFD5436042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45347"/>
              </p:ext>
            </p:extLst>
          </p:nvPr>
        </p:nvGraphicFramePr>
        <p:xfrm>
          <a:off x="5249966" y="959567"/>
          <a:ext cx="6261337" cy="4758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185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793BD-E375-40C6-8620-A255A9C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047" y="34004"/>
            <a:ext cx="8534400" cy="1507067"/>
          </a:xfrm>
        </p:spPr>
        <p:txBody>
          <a:bodyPr/>
          <a:lstStyle/>
          <a:p>
            <a:pPr algn="ctr"/>
            <a:r>
              <a:rPr lang="en-US"/>
              <a:t>K-Means Clustering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2D5492-2CBE-4A7F-8350-AB9397153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6816" y="1489062"/>
            <a:ext cx="822325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6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B7BA-937A-9247-44F7-7212BB7C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608" y="40250"/>
            <a:ext cx="8534400" cy="1507067"/>
          </a:xfrm>
        </p:spPr>
        <p:txBody>
          <a:bodyPr>
            <a:normAutofit/>
          </a:bodyPr>
          <a:lstStyle/>
          <a:p>
            <a:r>
              <a:rPr lang="en-US" sz="3200"/>
              <a:t>K-means clustering with 2 centroids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7219B0-E48D-42D4-9DB7-5A591F920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2" t="13888" r="3654" b="13712"/>
          <a:stretch/>
        </p:blipFill>
        <p:spPr>
          <a:xfrm>
            <a:off x="829395" y="1547317"/>
            <a:ext cx="10530826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5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A066-233F-8F9E-3670-D8514034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0251"/>
            <a:ext cx="8959442" cy="1507067"/>
          </a:xfrm>
        </p:spPr>
        <p:txBody>
          <a:bodyPr>
            <a:normAutofit/>
          </a:bodyPr>
          <a:lstStyle/>
          <a:p>
            <a:r>
              <a:rPr lang="en-US" sz="3200"/>
              <a:t>K-means</a:t>
            </a:r>
            <a:r>
              <a:rPr lang="en-US"/>
              <a:t> </a:t>
            </a:r>
            <a:r>
              <a:rPr lang="en-US" sz="3200"/>
              <a:t>clustering</a:t>
            </a:r>
            <a:r>
              <a:rPr lang="en-US"/>
              <a:t> </a:t>
            </a:r>
            <a:r>
              <a:rPr lang="en-US" sz="3200"/>
              <a:t>with</a:t>
            </a:r>
            <a:r>
              <a:rPr lang="en-US"/>
              <a:t> 4 </a:t>
            </a:r>
            <a:r>
              <a:rPr lang="en-US" sz="3200"/>
              <a:t>centroids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6417BF5-C93A-4BCF-8905-99D786727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07" t="13657" r="3607" b="13715"/>
          <a:stretch/>
        </p:blipFill>
        <p:spPr>
          <a:xfrm>
            <a:off x="843153" y="1547318"/>
            <a:ext cx="10505693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8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6EF1-9333-0F47-5053-935655FF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34" y="129644"/>
            <a:ext cx="8534400" cy="1507067"/>
          </a:xfrm>
        </p:spPr>
        <p:txBody>
          <a:bodyPr/>
          <a:lstStyle/>
          <a:p>
            <a:r>
              <a:rPr lang="en-US"/>
              <a:t>Model-Based Negative BIC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64626F6-0499-426C-B362-1B79A3949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815" y="1815872"/>
            <a:ext cx="7630583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948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Slice</vt:lpstr>
      <vt:lpstr>A Cluster-Based Approach to Fitting Regression Models</vt:lpstr>
      <vt:lpstr>Objective</vt:lpstr>
      <vt:lpstr>Data</vt:lpstr>
      <vt:lpstr>variables</vt:lpstr>
      <vt:lpstr>Methodology</vt:lpstr>
      <vt:lpstr>K-Means Clustering</vt:lpstr>
      <vt:lpstr>K-means clustering with 2 centroids</vt:lpstr>
      <vt:lpstr>K-means clustering with 4 centroids</vt:lpstr>
      <vt:lpstr>Model-Based Negative BIC</vt:lpstr>
      <vt:lpstr>Model-based clustering with 4 components</vt:lpstr>
      <vt:lpstr>K-Means vs Model-Based</vt:lpstr>
      <vt:lpstr>K-Means vs Model-Based</vt:lpstr>
      <vt:lpstr>K-Means vs Model-Based</vt:lpstr>
      <vt:lpstr>Random Forest</vt:lpstr>
      <vt:lpstr>Regression</vt:lpstr>
      <vt:lpstr>Regression</vt:lpstr>
      <vt:lpstr>UNDERPRIVILEGED COUNTRIES : HIV,MALNUTRITION AMONG CHILDREN, HEPATITIS B  ETC.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46</cp:revision>
  <dcterms:created xsi:type="dcterms:W3CDTF">2013-07-15T20:26:40Z</dcterms:created>
  <dcterms:modified xsi:type="dcterms:W3CDTF">2023-10-03T02:15:44Z</dcterms:modified>
</cp:coreProperties>
</file>